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notesMasterIdLst>
    <p:notesMasterId r:id="rId53"/>
  </p:notesMasterIdLst>
  <p:sldIdLst>
    <p:sldId id="256" r:id="rId2"/>
    <p:sldId id="257" r:id="rId3"/>
    <p:sldId id="272" r:id="rId4"/>
    <p:sldId id="264" r:id="rId5"/>
    <p:sldId id="265" r:id="rId6"/>
    <p:sldId id="293" r:id="rId7"/>
    <p:sldId id="267" r:id="rId8"/>
    <p:sldId id="268" r:id="rId9"/>
    <p:sldId id="300" r:id="rId10"/>
    <p:sldId id="310" r:id="rId11"/>
    <p:sldId id="301" r:id="rId12"/>
    <p:sldId id="307" r:id="rId13"/>
    <p:sldId id="302" r:id="rId14"/>
    <p:sldId id="309" r:id="rId15"/>
    <p:sldId id="303" r:id="rId16"/>
    <p:sldId id="308" r:id="rId17"/>
    <p:sldId id="304" r:id="rId18"/>
    <p:sldId id="305" r:id="rId19"/>
    <p:sldId id="318" r:id="rId20"/>
    <p:sldId id="273" r:id="rId21"/>
    <p:sldId id="279" r:id="rId22"/>
    <p:sldId id="274" r:id="rId23"/>
    <p:sldId id="280" r:id="rId24"/>
    <p:sldId id="275" r:id="rId25"/>
    <p:sldId id="281" r:id="rId26"/>
    <p:sldId id="276" r:id="rId27"/>
    <p:sldId id="282" r:id="rId28"/>
    <p:sldId id="277" r:id="rId29"/>
    <p:sldId id="283" r:id="rId30"/>
    <p:sldId id="285" r:id="rId31"/>
    <p:sldId id="278" r:id="rId32"/>
    <p:sldId id="284" r:id="rId33"/>
    <p:sldId id="286" r:id="rId34"/>
    <p:sldId id="289" r:id="rId35"/>
    <p:sldId id="311" r:id="rId36"/>
    <p:sldId id="312" r:id="rId37"/>
    <p:sldId id="313" r:id="rId38"/>
    <p:sldId id="314" r:id="rId39"/>
    <p:sldId id="315" r:id="rId40"/>
    <p:sldId id="316" r:id="rId41"/>
    <p:sldId id="317" r:id="rId42"/>
    <p:sldId id="319" r:id="rId43"/>
    <p:sldId id="320" r:id="rId44"/>
    <p:sldId id="321" r:id="rId45"/>
    <p:sldId id="322" r:id="rId46"/>
    <p:sldId id="330" r:id="rId47"/>
    <p:sldId id="331" r:id="rId48"/>
    <p:sldId id="323" r:id="rId49"/>
    <p:sldId id="324" r:id="rId50"/>
    <p:sldId id="334" r:id="rId51"/>
    <p:sldId id="33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F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6" autoAdjust="0"/>
    <p:restoredTop sz="76423" autoAdjust="0"/>
  </p:normalViewPr>
  <p:slideViewPr>
    <p:cSldViewPr snapToGrid="0">
      <p:cViewPr varScale="1">
        <p:scale>
          <a:sx n="97" d="100"/>
          <a:sy n="97" d="100"/>
        </p:scale>
        <p:origin x="1632" y="18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9DCDA-AC9B-45CA-9119-07B67831050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31B9546-D4EB-4697-AE97-9E933BA4AECD}">
      <dgm:prSet phldrT="[Text]"/>
      <dgm:spPr>
        <a:solidFill>
          <a:srgbClr val="FF0000"/>
        </a:solidFill>
      </dgm:spPr>
      <dgm:t>
        <a:bodyPr/>
        <a:lstStyle/>
        <a:p>
          <a:r>
            <a:rPr lang="en-US" dirty="0" smtClean="0"/>
            <a:t>Vision</a:t>
          </a:r>
          <a:endParaRPr lang="en-US" dirty="0"/>
        </a:p>
      </dgm:t>
    </dgm:pt>
    <dgm:pt modelId="{DA2A7715-CBC7-437A-99A8-11716A6A03CE}" type="parTrans" cxnId="{690957F2-1CE1-410E-86E1-DEE488CCD9D0}">
      <dgm:prSet/>
      <dgm:spPr/>
      <dgm:t>
        <a:bodyPr/>
        <a:lstStyle/>
        <a:p>
          <a:endParaRPr lang="en-US"/>
        </a:p>
      </dgm:t>
    </dgm:pt>
    <dgm:pt modelId="{D63CC94A-8CC0-41CC-87FA-5A059545F3FE}" type="sibTrans" cxnId="{690957F2-1CE1-410E-86E1-DEE488CCD9D0}">
      <dgm:prSet/>
      <dgm:spPr/>
      <dgm:t>
        <a:bodyPr/>
        <a:lstStyle/>
        <a:p>
          <a:endParaRPr lang="en-US"/>
        </a:p>
      </dgm:t>
    </dgm:pt>
    <dgm:pt modelId="{E9B6716C-EA13-4A76-99B4-FB2332245DAE}">
      <dgm:prSet phldrT="[Text]"/>
      <dgm:spPr>
        <a:solidFill>
          <a:srgbClr val="FFC000"/>
        </a:solidFill>
      </dgm:spPr>
      <dgm:t>
        <a:bodyPr/>
        <a:lstStyle/>
        <a:p>
          <a:r>
            <a:rPr lang="en-US" dirty="0" smtClean="0"/>
            <a:t>Hearing</a:t>
          </a:r>
          <a:endParaRPr lang="en-US" dirty="0"/>
        </a:p>
      </dgm:t>
    </dgm:pt>
    <dgm:pt modelId="{D5DEDEB5-C3EF-4526-9E49-E367CEEB6922}" type="parTrans" cxnId="{DFCE9C1C-0820-467F-B9D3-C3F7D734B16E}">
      <dgm:prSet/>
      <dgm:spPr/>
      <dgm:t>
        <a:bodyPr/>
        <a:lstStyle/>
        <a:p>
          <a:endParaRPr lang="en-US"/>
        </a:p>
      </dgm:t>
    </dgm:pt>
    <dgm:pt modelId="{0409EFB8-C2FD-41F4-9FC0-9FC95CC2A6D2}" type="sibTrans" cxnId="{DFCE9C1C-0820-467F-B9D3-C3F7D734B16E}">
      <dgm:prSet/>
      <dgm:spPr/>
      <dgm:t>
        <a:bodyPr/>
        <a:lstStyle/>
        <a:p>
          <a:endParaRPr lang="en-US"/>
        </a:p>
      </dgm:t>
    </dgm:pt>
    <dgm:pt modelId="{6E592637-8016-4426-ACAB-0B4353D7EFFA}">
      <dgm:prSet phldrT="[Text]"/>
      <dgm:spPr>
        <a:solidFill>
          <a:srgbClr val="00B050"/>
        </a:solidFill>
      </dgm:spPr>
      <dgm:t>
        <a:bodyPr/>
        <a:lstStyle/>
        <a:p>
          <a:r>
            <a:rPr lang="en-US" dirty="0" smtClean="0"/>
            <a:t>Taste</a:t>
          </a:r>
          <a:endParaRPr lang="en-US" dirty="0"/>
        </a:p>
      </dgm:t>
    </dgm:pt>
    <dgm:pt modelId="{230D2A74-FC9E-440E-A365-F870BF441324}" type="parTrans" cxnId="{3CB7168A-D289-4E6D-B1B5-7E3D6FE59A29}">
      <dgm:prSet/>
      <dgm:spPr/>
      <dgm:t>
        <a:bodyPr/>
        <a:lstStyle/>
        <a:p>
          <a:endParaRPr lang="en-US"/>
        </a:p>
      </dgm:t>
    </dgm:pt>
    <dgm:pt modelId="{19F0E42A-2D43-417A-8034-7BE74F17736B}" type="sibTrans" cxnId="{3CB7168A-D289-4E6D-B1B5-7E3D6FE59A29}">
      <dgm:prSet/>
      <dgm:spPr/>
      <dgm:t>
        <a:bodyPr/>
        <a:lstStyle/>
        <a:p>
          <a:endParaRPr lang="en-US"/>
        </a:p>
      </dgm:t>
    </dgm:pt>
    <dgm:pt modelId="{A5A33355-CBD3-4E8D-81AD-560DBCA2F54B}">
      <dgm:prSet phldrT="[Text]"/>
      <dgm:spPr>
        <a:solidFill>
          <a:srgbClr val="7030A0"/>
        </a:solidFill>
      </dgm:spPr>
      <dgm:t>
        <a:bodyPr/>
        <a:lstStyle/>
        <a:p>
          <a:r>
            <a:rPr lang="en-US" dirty="0" smtClean="0"/>
            <a:t>Touch</a:t>
          </a:r>
          <a:endParaRPr lang="en-US" dirty="0"/>
        </a:p>
      </dgm:t>
    </dgm:pt>
    <dgm:pt modelId="{BE97CA27-E11E-4025-AFB2-5692B44331B9}" type="parTrans" cxnId="{4294DA23-7845-415A-AB63-89E6133E88DF}">
      <dgm:prSet/>
      <dgm:spPr/>
      <dgm:t>
        <a:bodyPr/>
        <a:lstStyle/>
        <a:p>
          <a:endParaRPr lang="en-US"/>
        </a:p>
      </dgm:t>
    </dgm:pt>
    <dgm:pt modelId="{AD530E67-A8B2-4613-BABB-5B69FBF70DF9}" type="sibTrans" cxnId="{4294DA23-7845-415A-AB63-89E6133E88DF}">
      <dgm:prSet/>
      <dgm:spPr/>
      <dgm:t>
        <a:bodyPr/>
        <a:lstStyle/>
        <a:p>
          <a:endParaRPr lang="en-US"/>
        </a:p>
      </dgm:t>
    </dgm:pt>
    <dgm:pt modelId="{4EB814D8-68D3-483C-A8FA-D0DDBFBA8CAE}">
      <dgm:prSet phldrT="[Text]"/>
      <dgm:spPr/>
      <dgm:t>
        <a:bodyPr/>
        <a:lstStyle/>
        <a:p>
          <a:r>
            <a:rPr lang="en-US" dirty="0" smtClean="0"/>
            <a:t>Smell</a:t>
          </a:r>
          <a:endParaRPr lang="en-US" dirty="0"/>
        </a:p>
      </dgm:t>
    </dgm:pt>
    <dgm:pt modelId="{78B73768-2429-474D-9E80-6D0AC1693604}" type="parTrans" cxnId="{08BCC595-8072-43F7-A0A9-162F17C3591C}">
      <dgm:prSet/>
      <dgm:spPr/>
      <dgm:t>
        <a:bodyPr/>
        <a:lstStyle/>
        <a:p>
          <a:endParaRPr lang="en-US"/>
        </a:p>
      </dgm:t>
    </dgm:pt>
    <dgm:pt modelId="{1D292DB4-561D-469F-927D-98107A2F194A}" type="sibTrans" cxnId="{08BCC595-8072-43F7-A0A9-162F17C3591C}">
      <dgm:prSet/>
      <dgm:spPr/>
      <dgm:t>
        <a:bodyPr/>
        <a:lstStyle/>
        <a:p>
          <a:endParaRPr lang="en-US"/>
        </a:p>
      </dgm:t>
    </dgm:pt>
    <dgm:pt modelId="{E68754A0-F959-4F78-9ECD-19C5F7B5F84B}" type="pres">
      <dgm:prSet presAssocID="{9029DCDA-AC9B-45CA-9119-07B678310505}" presName="cycle" presStyleCnt="0">
        <dgm:presLayoutVars>
          <dgm:dir/>
          <dgm:resizeHandles val="exact"/>
        </dgm:presLayoutVars>
      </dgm:prSet>
      <dgm:spPr/>
      <dgm:t>
        <a:bodyPr/>
        <a:lstStyle/>
        <a:p>
          <a:endParaRPr lang="en-US"/>
        </a:p>
      </dgm:t>
    </dgm:pt>
    <dgm:pt modelId="{C398CC37-B706-49FB-AEA3-F3682F20D28D}" type="pres">
      <dgm:prSet presAssocID="{631B9546-D4EB-4697-AE97-9E933BA4AECD}" presName="node" presStyleLbl="node1" presStyleIdx="0" presStyleCnt="5">
        <dgm:presLayoutVars>
          <dgm:bulletEnabled val="1"/>
        </dgm:presLayoutVars>
      </dgm:prSet>
      <dgm:spPr/>
      <dgm:t>
        <a:bodyPr/>
        <a:lstStyle/>
        <a:p>
          <a:endParaRPr lang="en-US"/>
        </a:p>
      </dgm:t>
    </dgm:pt>
    <dgm:pt modelId="{4158D66A-CB47-4A95-8ABD-1EAA2A6CA9A0}" type="pres">
      <dgm:prSet presAssocID="{D63CC94A-8CC0-41CC-87FA-5A059545F3FE}" presName="sibTrans" presStyleLbl="sibTrans2D1" presStyleIdx="0" presStyleCnt="5"/>
      <dgm:spPr/>
      <dgm:t>
        <a:bodyPr/>
        <a:lstStyle/>
        <a:p>
          <a:endParaRPr lang="en-US"/>
        </a:p>
      </dgm:t>
    </dgm:pt>
    <dgm:pt modelId="{9AABFFD2-71B5-4BA2-B8F5-90A7EE75BDFF}" type="pres">
      <dgm:prSet presAssocID="{D63CC94A-8CC0-41CC-87FA-5A059545F3FE}" presName="connectorText" presStyleLbl="sibTrans2D1" presStyleIdx="0" presStyleCnt="5"/>
      <dgm:spPr/>
      <dgm:t>
        <a:bodyPr/>
        <a:lstStyle/>
        <a:p>
          <a:endParaRPr lang="en-US"/>
        </a:p>
      </dgm:t>
    </dgm:pt>
    <dgm:pt modelId="{A6BBC85B-19F1-4331-AD94-6F8907977988}" type="pres">
      <dgm:prSet presAssocID="{E9B6716C-EA13-4A76-99B4-FB2332245DAE}" presName="node" presStyleLbl="node1" presStyleIdx="1" presStyleCnt="5">
        <dgm:presLayoutVars>
          <dgm:bulletEnabled val="1"/>
        </dgm:presLayoutVars>
      </dgm:prSet>
      <dgm:spPr/>
      <dgm:t>
        <a:bodyPr/>
        <a:lstStyle/>
        <a:p>
          <a:endParaRPr lang="en-US"/>
        </a:p>
      </dgm:t>
    </dgm:pt>
    <dgm:pt modelId="{CEA36F5E-915F-4C8C-8BA6-9C1F5CD36C94}" type="pres">
      <dgm:prSet presAssocID="{0409EFB8-C2FD-41F4-9FC0-9FC95CC2A6D2}" presName="sibTrans" presStyleLbl="sibTrans2D1" presStyleIdx="1" presStyleCnt="5"/>
      <dgm:spPr/>
      <dgm:t>
        <a:bodyPr/>
        <a:lstStyle/>
        <a:p>
          <a:endParaRPr lang="en-US"/>
        </a:p>
      </dgm:t>
    </dgm:pt>
    <dgm:pt modelId="{1E0CBF0B-635C-41D6-B338-338201808F6A}" type="pres">
      <dgm:prSet presAssocID="{0409EFB8-C2FD-41F4-9FC0-9FC95CC2A6D2}" presName="connectorText" presStyleLbl="sibTrans2D1" presStyleIdx="1" presStyleCnt="5"/>
      <dgm:spPr/>
      <dgm:t>
        <a:bodyPr/>
        <a:lstStyle/>
        <a:p>
          <a:endParaRPr lang="en-US"/>
        </a:p>
      </dgm:t>
    </dgm:pt>
    <dgm:pt modelId="{36D1B2AC-D002-4AD7-A9DA-764BFE09B06C}" type="pres">
      <dgm:prSet presAssocID="{6E592637-8016-4426-ACAB-0B4353D7EFFA}" presName="node" presStyleLbl="node1" presStyleIdx="2" presStyleCnt="5">
        <dgm:presLayoutVars>
          <dgm:bulletEnabled val="1"/>
        </dgm:presLayoutVars>
      </dgm:prSet>
      <dgm:spPr/>
      <dgm:t>
        <a:bodyPr/>
        <a:lstStyle/>
        <a:p>
          <a:endParaRPr lang="en-US"/>
        </a:p>
      </dgm:t>
    </dgm:pt>
    <dgm:pt modelId="{43523A1F-7155-41D0-AA51-B3DBC1E27915}" type="pres">
      <dgm:prSet presAssocID="{19F0E42A-2D43-417A-8034-7BE74F17736B}" presName="sibTrans" presStyleLbl="sibTrans2D1" presStyleIdx="2" presStyleCnt="5"/>
      <dgm:spPr/>
      <dgm:t>
        <a:bodyPr/>
        <a:lstStyle/>
        <a:p>
          <a:endParaRPr lang="en-US"/>
        </a:p>
      </dgm:t>
    </dgm:pt>
    <dgm:pt modelId="{B007FA13-2C6E-40AF-971D-0E74F013EB9F}" type="pres">
      <dgm:prSet presAssocID="{19F0E42A-2D43-417A-8034-7BE74F17736B}" presName="connectorText" presStyleLbl="sibTrans2D1" presStyleIdx="2" presStyleCnt="5"/>
      <dgm:spPr/>
      <dgm:t>
        <a:bodyPr/>
        <a:lstStyle/>
        <a:p>
          <a:endParaRPr lang="en-US"/>
        </a:p>
      </dgm:t>
    </dgm:pt>
    <dgm:pt modelId="{9F3CAED4-5557-4003-982A-D4C1499D3D2A}" type="pres">
      <dgm:prSet presAssocID="{A5A33355-CBD3-4E8D-81AD-560DBCA2F54B}" presName="node" presStyleLbl="node1" presStyleIdx="3" presStyleCnt="5">
        <dgm:presLayoutVars>
          <dgm:bulletEnabled val="1"/>
        </dgm:presLayoutVars>
      </dgm:prSet>
      <dgm:spPr/>
      <dgm:t>
        <a:bodyPr/>
        <a:lstStyle/>
        <a:p>
          <a:endParaRPr lang="en-US"/>
        </a:p>
      </dgm:t>
    </dgm:pt>
    <dgm:pt modelId="{1C68F9A0-69C2-4D5C-AFBE-9E25697F760F}" type="pres">
      <dgm:prSet presAssocID="{AD530E67-A8B2-4613-BABB-5B69FBF70DF9}" presName="sibTrans" presStyleLbl="sibTrans2D1" presStyleIdx="3" presStyleCnt="5"/>
      <dgm:spPr/>
      <dgm:t>
        <a:bodyPr/>
        <a:lstStyle/>
        <a:p>
          <a:endParaRPr lang="en-US"/>
        </a:p>
      </dgm:t>
    </dgm:pt>
    <dgm:pt modelId="{403D74EE-B663-4FA6-A6E2-FC696DECE9CD}" type="pres">
      <dgm:prSet presAssocID="{AD530E67-A8B2-4613-BABB-5B69FBF70DF9}" presName="connectorText" presStyleLbl="sibTrans2D1" presStyleIdx="3" presStyleCnt="5"/>
      <dgm:spPr/>
      <dgm:t>
        <a:bodyPr/>
        <a:lstStyle/>
        <a:p>
          <a:endParaRPr lang="en-US"/>
        </a:p>
      </dgm:t>
    </dgm:pt>
    <dgm:pt modelId="{192627EA-DB84-446C-AF69-4413E453F62A}" type="pres">
      <dgm:prSet presAssocID="{4EB814D8-68D3-483C-A8FA-D0DDBFBA8CAE}" presName="node" presStyleLbl="node1" presStyleIdx="4" presStyleCnt="5">
        <dgm:presLayoutVars>
          <dgm:bulletEnabled val="1"/>
        </dgm:presLayoutVars>
      </dgm:prSet>
      <dgm:spPr/>
      <dgm:t>
        <a:bodyPr/>
        <a:lstStyle/>
        <a:p>
          <a:endParaRPr lang="en-US"/>
        </a:p>
      </dgm:t>
    </dgm:pt>
    <dgm:pt modelId="{7387D279-70B0-4EE9-A17E-AD92C4E7FD9A}" type="pres">
      <dgm:prSet presAssocID="{1D292DB4-561D-469F-927D-98107A2F194A}" presName="sibTrans" presStyleLbl="sibTrans2D1" presStyleIdx="4" presStyleCnt="5"/>
      <dgm:spPr/>
      <dgm:t>
        <a:bodyPr/>
        <a:lstStyle/>
        <a:p>
          <a:endParaRPr lang="en-US"/>
        </a:p>
      </dgm:t>
    </dgm:pt>
    <dgm:pt modelId="{868E8A24-3557-49C7-B089-9117B56151E8}" type="pres">
      <dgm:prSet presAssocID="{1D292DB4-561D-469F-927D-98107A2F194A}" presName="connectorText" presStyleLbl="sibTrans2D1" presStyleIdx="4" presStyleCnt="5"/>
      <dgm:spPr/>
      <dgm:t>
        <a:bodyPr/>
        <a:lstStyle/>
        <a:p>
          <a:endParaRPr lang="en-US"/>
        </a:p>
      </dgm:t>
    </dgm:pt>
  </dgm:ptLst>
  <dgm:cxnLst>
    <dgm:cxn modelId="{3CB7168A-D289-4E6D-B1B5-7E3D6FE59A29}" srcId="{9029DCDA-AC9B-45CA-9119-07B678310505}" destId="{6E592637-8016-4426-ACAB-0B4353D7EFFA}" srcOrd="2" destOrd="0" parTransId="{230D2A74-FC9E-440E-A365-F870BF441324}" sibTransId="{19F0E42A-2D43-417A-8034-7BE74F17736B}"/>
    <dgm:cxn modelId="{DFCE9C1C-0820-467F-B9D3-C3F7D734B16E}" srcId="{9029DCDA-AC9B-45CA-9119-07B678310505}" destId="{E9B6716C-EA13-4A76-99B4-FB2332245DAE}" srcOrd="1" destOrd="0" parTransId="{D5DEDEB5-C3EF-4526-9E49-E367CEEB6922}" sibTransId="{0409EFB8-C2FD-41F4-9FC0-9FC95CC2A6D2}"/>
    <dgm:cxn modelId="{4E95495C-450A-4449-82A7-CD9C41738EFB}" type="presOf" srcId="{A5A33355-CBD3-4E8D-81AD-560DBCA2F54B}" destId="{9F3CAED4-5557-4003-982A-D4C1499D3D2A}" srcOrd="0" destOrd="0" presId="urn:microsoft.com/office/officeart/2005/8/layout/cycle2"/>
    <dgm:cxn modelId="{4294DA23-7845-415A-AB63-89E6133E88DF}" srcId="{9029DCDA-AC9B-45CA-9119-07B678310505}" destId="{A5A33355-CBD3-4E8D-81AD-560DBCA2F54B}" srcOrd="3" destOrd="0" parTransId="{BE97CA27-E11E-4025-AFB2-5692B44331B9}" sibTransId="{AD530E67-A8B2-4613-BABB-5B69FBF70DF9}"/>
    <dgm:cxn modelId="{52226E94-7418-4FFE-B2B5-17CDD5E758CA}" type="presOf" srcId="{0409EFB8-C2FD-41F4-9FC0-9FC95CC2A6D2}" destId="{CEA36F5E-915F-4C8C-8BA6-9C1F5CD36C94}" srcOrd="0" destOrd="0" presId="urn:microsoft.com/office/officeart/2005/8/layout/cycle2"/>
    <dgm:cxn modelId="{08BCC595-8072-43F7-A0A9-162F17C3591C}" srcId="{9029DCDA-AC9B-45CA-9119-07B678310505}" destId="{4EB814D8-68D3-483C-A8FA-D0DDBFBA8CAE}" srcOrd="4" destOrd="0" parTransId="{78B73768-2429-474D-9E80-6D0AC1693604}" sibTransId="{1D292DB4-561D-469F-927D-98107A2F194A}"/>
    <dgm:cxn modelId="{E5DD879E-A648-40D9-903E-6EF8B68CB607}" type="presOf" srcId="{1D292DB4-561D-469F-927D-98107A2F194A}" destId="{868E8A24-3557-49C7-B089-9117B56151E8}" srcOrd="1" destOrd="0" presId="urn:microsoft.com/office/officeart/2005/8/layout/cycle2"/>
    <dgm:cxn modelId="{1D4148DA-3120-49C6-82B6-0CB5B471D8A2}" type="presOf" srcId="{631B9546-D4EB-4697-AE97-9E933BA4AECD}" destId="{C398CC37-B706-49FB-AEA3-F3682F20D28D}" srcOrd="0" destOrd="0" presId="urn:microsoft.com/office/officeart/2005/8/layout/cycle2"/>
    <dgm:cxn modelId="{984897D7-DF97-4334-ADA0-FF46687564B6}" type="presOf" srcId="{19F0E42A-2D43-417A-8034-7BE74F17736B}" destId="{B007FA13-2C6E-40AF-971D-0E74F013EB9F}" srcOrd="1" destOrd="0" presId="urn:microsoft.com/office/officeart/2005/8/layout/cycle2"/>
    <dgm:cxn modelId="{49705E53-F8A9-471E-A284-93431A33D028}" type="presOf" srcId="{4EB814D8-68D3-483C-A8FA-D0DDBFBA8CAE}" destId="{192627EA-DB84-446C-AF69-4413E453F62A}" srcOrd="0" destOrd="0" presId="urn:microsoft.com/office/officeart/2005/8/layout/cycle2"/>
    <dgm:cxn modelId="{6A609306-F96C-4711-8769-D032FFC4D8D8}" type="presOf" srcId="{9029DCDA-AC9B-45CA-9119-07B678310505}" destId="{E68754A0-F959-4F78-9ECD-19C5F7B5F84B}" srcOrd="0" destOrd="0" presId="urn:microsoft.com/office/officeart/2005/8/layout/cycle2"/>
    <dgm:cxn modelId="{7B3ABCF8-EDF3-4677-BDE6-D60FC790D652}" type="presOf" srcId="{1D292DB4-561D-469F-927D-98107A2F194A}" destId="{7387D279-70B0-4EE9-A17E-AD92C4E7FD9A}" srcOrd="0" destOrd="0" presId="urn:microsoft.com/office/officeart/2005/8/layout/cycle2"/>
    <dgm:cxn modelId="{EC019996-D55C-47C9-91E9-22D9025BECB3}" type="presOf" srcId="{D63CC94A-8CC0-41CC-87FA-5A059545F3FE}" destId="{9AABFFD2-71B5-4BA2-B8F5-90A7EE75BDFF}" srcOrd="1" destOrd="0" presId="urn:microsoft.com/office/officeart/2005/8/layout/cycle2"/>
    <dgm:cxn modelId="{4F60AC10-2F77-4849-B9B2-3CCB8861C2E1}" type="presOf" srcId="{6E592637-8016-4426-ACAB-0B4353D7EFFA}" destId="{36D1B2AC-D002-4AD7-A9DA-764BFE09B06C}" srcOrd="0" destOrd="0" presId="urn:microsoft.com/office/officeart/2005/8/layout/cycle2"/>
    <dgm:cxn modelId="{B4BFD361-477A-49AF-833E-C6EEBFC92886}" type="presOf" srcId="{AD530E67-A8B2-4613-BABB-5B69FBF70DF9}" destId="{1C68F9A0-69C2-4D5C-AFBE-9E25697F760F}" srcOrd="0" destOrd="0" presId="urn:microsoft.com/office/officeart/2005/8/layout/cycle2"/>
    <dgm:cxn modelId="{CFAA8547-866C-4333-8931-FD64AAD93B79}" type="presOf" srcId="{E9B6716C-EA13-4A76-99B4-FB2332245DAE}" destId="{A6BBC85B-19F1-4331-AD94-6F8907977988}" srcOrd="0" destOrd="0" presId="urn:microsoft.com/office/officeart/2005/8/layout/cycle2"/>
    <dgm:cxn modelId="{F4F9297E-299D-4B6A-9547-94CB6C626F22}" type="presOf" srcId="{AD530E67-A8B2-4613-BABB-5B69FBF70DF9}" destId="{403D74EE-B663-4FA6-A6E2-FC696DECE9CD}" srcOrd="1" destOrd="0" presId="urn:microsoft.com/office/officeart/2005/8/layout/cycle2"/>
    <dgm:cxn modelId="{690957F2-1CE1-410E-86E1-DEE488CCD9D0}" srcId="{9029DCDA-AC9B-45CA-9119-07B678310505}" destId="{631B9546-D4EB-4697-AE97-9E933BA4AECD}" srcOrd="0" destOrd="0" parTransId="{DA2A7715-CBC7-437A-99A8-11716A6A03CE}" sibTransId="{D63CC94A-8CC0-41CC-87FA-5A059545F3FE}"/>
    <dgm:cxn modelId="{699869B3-D6AC-41F5-8F4C-F9C88DB6056E}" type="presOf" srcId="{0409EFB8-C2FD-41F4-9FC0-9FC95CC2A6D2}" destId="{1E0CBF0B-635C-41D6-B338-338201808F6A}" srcOrd="1" destOrd="0" presId="urn:microsoft.com/office/officeart/2005/8/layout/cycle2"/>
    <dgm:cxn modelId="{AE97E82C-EAE4-4F7E-A768-6C214F631525}" type="presOf" srcId="{D63CC94A-8CC0-41CC-87FA-5A059545F3FE}" destId="{4158D66A-CB47-4A95-8ABD-1EAA2A6CA9A0}" srcOrd="0" destOrd="0" presId="urn:microsoft.com/office/officeart/2005/8/layout/cycle2"/>
    <dgm:cxn modelId="{921E87C4-440B-4214-8689-29A17DD4361D}" type="presOf" srcId="{19F0E42A-2D43-417A-8034-7BE74F17736B}" destId="{43523A1F-7155-41D0-AA51-B3DBC1E27915}" srcOrd="0" destOrd="0" presId="urn:microsoft.com/office/officeart/2005/8/layout/cycle2"/>
    <dgm:cxn modelId="{52DF03D5-400F-4A19-A2E7-424D58A3844E}" type="presParOf" srcId="{E68754A0-F959-4F78-9ECD-19C5F7B5F84B}" destId="{C398CC37-B706-49FB-AEA3-F3682F20D28D}" srcOrd="0" destOrd="0" presId="urn:microsoft.com/office/officeart/2005/8/layout/cycle2"/>
    <dgm:cxn modelId="{72710604-9B2B-4998-920D-76FC75E04678}" type="presParOf" srcId="{E68754A0-F959-4F78-9ECD-19C5F7B5F84B}" destId="{4158D66A-CB47-4A95-8ABD-1EAA2A6CA9A0}" srcOrd="1" destOrd="0" presId="urn:microsoft.com/office/officeart/2005/8/layout/cycle2"/>
    <dgm:cxn modelId="{02E0A472-6415-44F9-AB35-ADD253590EB5}" type="presParOf" srcId="{4158D66A-CB47-4A95-8ABD-1EAA2A6CA9A0}" destId="{9AABFFD2-71B5-4BA2-B8F5-90A7EE75BDFF}" srcOrd="0" destOrd="0" presId="urn:microsoft.com/office/officeart/2005/8/layout/cycle2"/>
    <dgm:cxn modelId="{B0DFDC9D-5C78-451C-AD1E-EFC57B585DF9}" type="presParOf" srcId="{E68754A0-F959-4F78-9ECD-19C5F7B5F84B}" destId="{A6BBC85B-19F1-4331-AD94-6F8907977988}" srcOrd="2" destOrd="0" presId="urn:microsoft.com/office/officeart/2005/8/layout/cycle2"/>
    <dgm:cxn modelId="{95EF4A03-0C89-4623-953C-8AF555B8C674}" type="presParOf" srcId="{E68754A0-F959-4F78-9ECD-19C5F7B5F84B}" destId="{CEA36F5E-915F-4C8C-8BA6-9C1F5CD36C94}" srcOrd="3" destOrd="0" presId="urn:microsoft.com/office/officeart/2005/8/layout/cycle2"/>
    <dgm:cxn modelId="{0914062F-871F-4372-8D05-F7A4A0164404}" type="presParOf" srcId="{CEA36F5E-915F-4C8C-8BA6-9C1F5CD36C94}" destId="{1E0CBF0B-635C-41D6-B338-338201808F6A}" srcOrd="0" destOrd="0" presId="urn:microsoft.com/office/officeart/2005/8/layout/cycle2"/>
    <dgm:cxn modelId="{1DD5FE2D-1C17-47C6-8583-C3232E13C665}" type="presParOf" srcId="{E68754A0-F959-4F78-9ECD-19C5F7B5F84B}" destId="{36D1B2AC-D002-4AD7-A9DA-764BFE09B06C}" srcOrd="4" destOrd="0" presId="urn:microsoft.com/office/officeart/2005/8/layout/cycle2"/>
    <dgm:cxn modelId="{51620994-157E-4D07-A462-A926383FBFF8}" type="presParOf" srcId="{E68754A0-F959-4F78-9ECD-19C5F7B5F84B}" destId="{43523A1F-7155-41D0-AA51-B3DBC1E27915}" srcOrd="5" destOrd="0" presId="urn:microsoft.com/office/officeart/2005/8/layout/cycle2"/>
    <dgm:cxn modelId="{973DE6CC-1B88-4729-BD22-2D12F50863B9}" type="presParOf" srcId="{43523A1F-7155-41D0-AA51-B3DBC1E27915}" destId="{B007FA13-2C6E-40AF-971D-0E74F013EB9F}" srcOrd="0" destOrd="0" presId="urn:microsoft.com/office/officeart/2005/8/layout/cycle2"/>
    <dgm:cxn modelId="{4115C528-7C8C-4A6C-8DF4-E24B499DA873}" type="presParOf" srcId="{E68754A0-F959-4F78-9ECD-19C5F7B5F84B}" destId="{9F3CAED4-5557-4003-982A-D4C1499D3D2A}" srcOrd="6" destOrd="0" presId="urn:microsoft.com/office/officeart/2005/8/layout/cycle2"/>
    <dgm:cxn modelId="{740EF02A-D4C5-4397-B270-B1480A3D9557}" type="presParOf" srcId="{E68754A0-F959-4F78-9ECD-19C5F7B5F84B}" destId="{1C68F9A0-69C2-4D5C-AFBE-9E25697F760F}" srcOrd="7" destOrd="0" presId="urn:microsoft.com/office/officeart/2005/8/layout/cycle2"/>
    <dgm:cxn modelId="{B47FF760-2BE6-4491-AF08-3946B2FFDE8F}" type="presParOf" srcId="{1C68F9A0-69C2-4D5C-AFBE-9E25697F760F}" destId="{403D74EE-B663-4FA6-A6E2-FC696DECE9CD}" srcOrd="0" destOrd="0" presId="urn:microsoft.com/office/officeart/2005/8/layout/cycle2"/>
    <dgm:cxn modelId="{DEDC6023-F1A9-49CF-B95E-3922ACB1BA1F}" type="presParOf" srcId="{E68754A0-F959-4F78-9ECD-19C5F7B5F84B}" destId="{192627EA-DB84-446C-AF69-4413E453F62A}" srcOrd="8" destOrd="0" presId="urn:microsoft.com/office/officeart/2005/8/layout/cycle2"/>
    <dgm:cxn modelId="{663D57B2-99F0-4A9E-A13E-5BBD68DA9B79}" type="presParOf" srcId="{E68754A0-F959-4F78-9ECD-19C5F7B5F84B}" destId="{7387D279-70B0-4EE9-A17E-AD92C4E7FD9A}" srcOrd="9" destOrd="0" presId="urn:microsoft.com/office/officeart/2005/8/layout/cycle2"/>
    <dgm:cxn modelId="{DA032B85-2711-4177-8C88-30DB6FB58C39}" type="presParOf" srcId="{7387D279-70B0-4EE9-A17E-AD92C4E7FD9A}" destId="{868E8A24-3557-49C7-B089-9117B56151E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836D3-FDE5-4B80-B676-7BD59305928E}" type="doc">
      <dgm:prSet loTypeId="urn:microsoft.com/office/officeart/2005/8/layout/chart3" loCatId="cycle" qsTypeId="urn:microsoft.com/office/officeart/2005/8/quickstyle/simple1" qsCatId="simple" csTypeId="urn:microsoft.com/office/officeart/2005/8/colors/accent1_2" csCatId="accent1" phldr="1"/>
      <dgm:spPr/>
    </dgm:pt>
    <dgm:pt modelId="{88AB6564-0916-4035-A75F-EFD1C358DFAB}">
      <dgm:prSet phldrT="[Text]"/>
      <dgm:spPr>
        <a:solidFill>
          <a:srgbClr val="0070C0"/>
        </a:solidFill>
      </dgm:spPr>
      <dgm:t>
        <a:bodyPr/>
        <a:lstStyle/>
        <a:p>
          <a:r>
            <a:rPr lang="en-US" dirty="0" smtClean="0"/>
            <a:t>Proteins</a:t>
          </a:r>
          <a:endParaRPr lang="en-US" dirty="0"/>
        </a:p>
      </dgm:t>
    </dgm:pt>
    <dgm:pt modelId="{D45626FC-F113-47FB-A4CC-1A2179AE636A}" type="parTrans" cxnId="{D1F53969-E65F-470F-8021-6A3DCEB126EC}">
      <dgm:prSet/>
      <dgm:spPr/>
      <dgm:t>
        <a:bodyPr/>
        <a:lstStyle/>
        <a:p>
          <a:endParaRPr lang="en-US"/>
        </a:p>
      </dgm:t>
    </dgm:pt>
    <dgm:pt modelId="{6BCE2B8C-DF73-4ECA-A13F-DD1728A5112C}" type="sibTrans" cxnId="{D1F53969-E65F-470F-8021-6A3DCEB126EC}">
      <dgm:prSet/>
      <dgm:spPr/>
      <dgm:t>
        <a:bodyPr/>
        <a:lstStyle/>
        <a:p>
          <a:endParaRPr lang="en-US"/>
        </a:p>
      </dgm:t>
    </dgm:pt>
    <dgm:pt modelId="{67F71619-2011-400F-9DC8-A6F2D048DFAA}">
      <dgm:prSet phldrT="[Text]"/>
      <dgm:spPr>
        <a:solidFill>
          <a:srgbClr val="FFC000"/>
        </a:solidFill>
      </dgm:spPr>
      <dgm:t>
        <a:bodyPr/>
        <a:lstStyle/>
        <a:p>
          <a:r>
            <a:rPr lang="en-US" dirty="0" smtClean="0"/>
            <a:t>Grains</a:t>
          </a:r>
          <a:endParaRPr lang="en-US" dirty="0"/>
        </a:p>
      </dgm:t>
    </dgm:pt>
    <dgm:pt modelId="{216CBEF7-D1EA-4E97-97B5-B732AF8CDD56}" type="parTrans" cxnId="{10F7FA51-6FF1-4061-A1F3-EDC17CDD19DB}">
      <dgm:prSet/>
      <dgm:spPr/>
      <dgm:t>
        <a:bodyPr/>
        <a:lstStyle/>
        <a:p>
          <a:endParaRPr lang="en-US"/>
        </a:p>
      </dgm:t>
    </dgm:pt>
    <dgm:pt modelId="{FCDBA0AE-B2D6-4895-9337-3D30D2B5EE97}" type="sibTrans" cxnId="{10F7FA51-6FF1-4061-A1F3-EDC17CDD19DB}">
      <dgm:prSet/>
      <dgm:spPr/>
      <dgm:t>
        <a:bodyPr/>
        <a:lstStyle/>
        <a:p>
          <a:endParaRPr lang="en-US"/>
        </a:p>
      </dgm:t>
    </dgm:pt>
    <dgm:pt modelId="{6BE36CF6-9D50-40C8-87C3-1377AB6CEE24}">
      <dgm:prSet phldrT="[Text]"/>
      <dgm:spPr>
        <a:solidFill>
          <a:srgbClr val="92D050"/>
        </a:solidFill>
      </dgm:spPr>
      <dgm:t>
        <a:bodyPr/>
        <a:lstStyle/>
        <a:p>
          <a:r>
            <a:rPr lang="en-US" dirty="0" smtClean="0"/>
            <a:t>Fruit/Veg</a:t>
          </a:r>
          <a:endParaRPr lang="en-US" dirty="0"/>
        </a:p>
      </dgm:t>
    </dgm:pt>
    <dgm:pt modelId="{1D730301-982E-4E1C-8539-FBDD4D0DEAA5}" type="parTrans" cxnId="{68E7DB2B-2B4C-462C-B478-FE590436495D}">
      <dgm:prSet/>
      <dgm:spPr/>
      <dgm:t>
        <a:bodyPr/>
        <a:lstStyle/>
        <a:p>
          <a:endParaRPr lang="en-US"/>
        </a:p>
      </dgm:t>
    </dgm:pt>
    <dgm:pt modelId="{B1ED873D-2986-4480-8635-C6C012C65CC0}" type="sibTrans" cxnId="{68E7DB2B-2B4C-462C-B478-FE590436495D}">
      <dgm:prSet/>
      <dgm:spPr/>
      <dgm:t>
        <a:bodyPr/>
        <a:lstStyle/>
        <a:p>
          <a:endParaRPr lang="en-US"/>
        </a:p>
      </dgm:t>
    </dgm:pt>
    <dgm:pt modelId="{55A02027-91FF-4A96-AF52-1FA4A717CE75}" type="pres">
      <dgm:prSet presAssocID="{6BE836D3-FDE5-4B80-B676-7BD59305928E}" presName="compositeShape" presStyleCnt="0">
        <dgm:presLayoutVars>
          <dgm:chMax val="7"/>
          <dgm:dir/>
          <dgm:resizeHandles val="exact"/>
        </dgm:presLayoutVars>
      </dgm:prSet>
      <dgm:spPr/>
    </dgm:pt>
    <dgm:pt modelId="{3900AC8C-83A0-4549-B3AD-0F5FCA79ED34}" type="pres">
      <dgm:prSet presAssocID="{6BE836D3-FDE5-4B80-B676-7BD59305928E}" presName="wedge1" presStyleLbl="node1" presStyleIdx="0" presStyleCnt="3" custLinFactNeighborX="-5127" custLinFactNeighborY="2952"/>
      <dgm:spPr/>
      <dgm:t>
        <a:bodyPr/>
        <a:lstStyle/>
        <a:p>
          <a:endParaRPr lang="en-US"/>
        </a:p>
      </dgm:t>
    </dgm:pt>
    <dgm:pt modelId="{FD1BB24E-75E7-457F-A840-C5D70A1A6084}" type="pres">
      <dgm:prSet presAssocID="{6BE836D3-FDE5-4B80-B676-7BD59305928E}" presName="wedge1Tx" presStyleLbl="node1" presStyleIdx="0" presStyleCnt="3">
        <dgm:presLayoutVars>
          <dgm:chMax val="0"/>
          <dgm:chPref val="0"/>
          <dgm:bulletEnabled val="1"/>
        </dgm:presLayoutVars>
      </dgm:prSet>
      <dgm:spPr/>
      <dgm:t>
        <a:bodyPr/>
        <a:lstStyle/>
        <a:p>
          <a:endParaRPr lang="en-US"/>
        </a:p>
      </dgm:t>
    </dgm:pt>
    <dgm:pt modelId="{0C21F8E8-4F72-48F5-B2FB-C4C383CB98F2}" type="pres">
      <dgm:prSet presAssocID="{6BE836D3-FDE5-4B80-B676-7BD59305928E}" presName="wedge2" presStyleLbl="node1" presStyleIdx="1" presStyleCnt="3"/>
      <dgm:spPr/>
      <dgm:t>
        <a:bodyPr/>
        <a:lstStyle/>
        <a:p>
          <a:endParaRPr lang="en-US"/>
        </a:p>
      </dgm:t>
    </dgm:pt>
    <dgm:pt modelId="{254DDE2C-4655-4CD0-96C8-89D0EA5B4E74}" type="pres">
      <dgm:prSet presAssocID="{6BE836D3-FDE5-4B80-B676-7BD59305928E}" presName="wedge2Tx" presStyleLbl="node1" presStyleIdx="1" presStyleCnt="3">
        <dgm:presLayoutVars>
          <dgm:chMax val="0"/>
          <dgm:chPref val="0"/>
          <dgm:bulletEnabled val="1"/>
        </dgm:presLayoutVars>
      </dgm:prSet>
      <dgm:spPr/>
      <dgm:t>
        <a:bodyPr/>
        <a:lstStyle/>
        <a:p>
          <a:endParaRPr lang="en-US"/>
        </a:p>
      </dgm:t>
    </dgm:pt>
    <dgm:pt modelId="{E7C40B10-1E01-4DFF-9BC5-D1F9B52F084B}" type="pres">
      <dgm:prSet presAssocID="{6BE836D3-FDE5-4B80-B676-7BD59305928E}" presName="wedge3" presStyleLbl="node1" presStyleIdx="2" presStyleCnt="3"/>
      <dgm:spPr/>
      <dgm:t>
        <a:bodyPr/>
        <a:lstStyle/>
        <a:p>
          <a:endParaRPr lang="en-US"/>
        </a:p>
      </dgm:t>
    </dgm:pt>
    <dgm:pt modelId="{DA184944-5DFF-408F-8A83-848188D63C4B}" type="pres">
      <dgm:prSet presAssocID="{6BE836D3-FDE5-4B80-B676-7BD59305928E}" presName="wedge3Tx" presStyleLbl="node1" presStyleIdx="2" presStyleCnt="3">
        <dgm:presLayoutVars>
          <dgm:chMax val="0"/>
          <dgm:chPref val="0"/>
          <dgm:bulletEnabled val="1"/>
        </dgm:presLayoutVars>
      </dgm:prSet>
      <dgm:spPr/>
      <dgm:t>
        <a:bodyPr/>
        <a:lstStyle/>
        <a:p>
          <a:endParaRPr lang="en-US"/>
        </a:p>
      </dgm:t>
    </dgm:pt>
  </dgm:ptLst>
  <dgm:cxnLst>
    <dgm:cxn modelId="{721F3196-6EB8-41A4-B16E-C3F3A1324C9C}" type="presOf" srcId="{67F71619-2011-400F-9DC8-A6F2D048DFAA}" destId="{0C21F8E8-4F72-48F5-B2FB-C4C383CB98F2}" srcOrd="0" destOrd="0" presId="urn:microsoft.com/office/officeart/2005/8/layout/chart3"/>
    <dgm:cxn modelId="{D1F53969-E65F-470F-8021-6A3DCEB126EC}" srcId="{6BE836D3-FDE5-4B80-B676-7BD59305928E}" destId="{88AB6564-0916-4035-A75F-EFD1C358DFAB}" srcOrd="0" destOrd="0" parTransId="{D45626FC-F113-47FB-A4CC-1A2179AE636A}" sibTransId="{6BCE2B8C-DF73-4ECA-A13F-DD1728A5112C}"/>
    <dgm:cxn modelId="{62495FCC-55B3-4D2A-884E-A2E2520C7973}" type="presOf" srcId="{88AB6564-0916-4035-A75F-EFD1C358DFAB}" destId="{FD1BB24E-75E7-457F-A840-C5D70A1A6084}" srcOrd="1" destOrd="0" presId="urn:microsoft.com/office/officeart/2005/8/layout/chart3"/>
    <dgm:cxn modelId="{4AEB8D02-691C-4A11-B767-F288B9866122}" type="presOf" srcId="{6BE36CF6-9D50-40C8-87C3-1377AB6CEE24}" destId="{DA184944-5DFF-408F-8A83-848188D63C4B}" srcOrd="1" destOrd="0" presId="urn:microsoft.com/office/officeart/2005/8/layout/chart3"/>
    <dgm:cxn modelId="{5F7B87B2-3034-467F-BABE-7328B93C29B8}" type="presOf" srcId="{6BE836D3-FDE5-4B80-B676-7BD59305928E}" destId="{55A02027-91FF-4A96-AF52-1FA4A717CE75}" srcOrd="0" destOrd="0" presId="urn:microsoft.com/office/officeart/2005/8/layout/chart3"/>
    <dgm:cxn modelId="{E6F1D39E-713E-4A18-9017-EF1A29A972FF}" type="presOf" srcId="{88AB6564-0916-4035-A75F-EFD1C358DFAB}" destId="{3900AC8C-83A0-4549-B3AD-0F5FCA79ED34}" srcOrd="0" destOrd="0" presId="urn:microsoft.com/office/officeart/2005/8/layout/chart3"/>
    <dgm:cxn modelId="{68E7DB2B-2B4C-462C-B478-FE590436495D}" srcId="{6BE836D3-FDE5-4B80-B676-7BD59305928E}" destId="{6BE36CF6-9D50-40C8-87C3-1377AB6CEE24}" srcOrd="2" destOrd="0" parTransId="{1D730301-982E-4E1C-8539-FBDD4D0DEAA5}" sibTransId="{B1ED873D-2986-4480-8635-C6C012C65CC0}"/>
    <dgm:cxn modelId="{DDD33E3A-364B-4C14-85AB-82B9F036D38F}" type="presOf" srcId="{6BE36CF6-9D50-40C8-87C3-1377AB6CEE24}" destId="{E7C40B10-1E01-4DFF-9BC5-D1F9B52F084B}" srcOrd="0" destOrd="0" presId="urn:microsoft.com/office/officeart/2005/8/layout/chart3"/>
    <dgm:cxn modelId="{10F7FA51-6FF1-4061-A1F3-EDC17CDD19DB}" srcId="{6BE836D3-FDE5-4B80-B676-7BD59305928E}" destId="{67F71619-2011-400F-9DC8-A6F2D048DFAA}" srcOrd="1" destOrd="0" parTransId="{216CBEF7-D1EA-4E97-97B5-B732AF8CDD56}" sibTransId="{FCDBA0AE-B2D6-4895-9337-3D30D2B5EE97}"/>
    <dgm:cxn modelId="{97C8208D-1838-45F2-AE31-378426B0C247}" type="presOf" srcId="{67F71619-2011-400F-9DC8-A6F2D048DFAA}" destId="{254DDE2C-4655-4CD0-96C8-89D0EA5B4E74}" srcOrd="1" destOrd="0" presId="urn:microsoft.com/office/officeart/2005/8/layout/chart3"/>
    <dgm:cxn modelId="{3C759277-43CD-4286-8486-1DBF76938A5D}" type="presParOf" srcId="{55A02027-91FF-4A96-AF52-1FA4A717CE75}" destId="{3900AC8C-83A0-4549-B3AD-0F5FCA79ED34}" srcOrd="0" destOrd="0" presId="urn:microsoft.com/office/officeart/2005/8/layout/chart3"/>
    <dgm:cxn modelId="{BED5BCD1-666C-46B6-9313-7E57F4473BA3}" type="presParOf" srcId="{55A02027-91FF-4A96-AF52-1FA4A717CE75}" destId="{FD1BB24E-75E7-457F-A840-C5D70A1A6084}" srcOrd="1" destOrd="0" presId="urn:microsoft.com/office/officeart/2005/8/layout/chart3"/>
    <dgm:cxn modelId="{46D886E4-53E2-45D9-B80B-4A04B598FDC1}" type="presParOf" srcId="{55A02027-91FF-4A96-AF52-1FA4A717CE75}" destId="{0C21F8E8-4F72-48F5-B2FB-C4C383CB98F2}" srcOrd="2" destOrd="0" presId="urn:microsoft.com/office/officeart/2005/8/layout/chart3"/>
    <dgm:cxn modelId="{0BEC846F-BEAD-4E7B-B0A3-02CF7519E02F}" type="presParOf" srcId="{55A02027-91FF-4A96-AF52-1FA4A717CE75}" destId="{254DDE2C-4655-4CD0-96C8-89D0EA5B4E74}" srcOrd="3" destOrd="0" presId="urn:microsoft.com/office/officeart/2005/8/layout/chart3"/>
    <dgm:cxn modelId="{AD590C69-08E8-47B4-9859-9FDF8D870005}" type="presParOf" srcId="{55A02027-91FF-4A96-AF52-1FA4A717CE75}" destId="{E7C40B10-1E01-4DFF-9BC5-D1F9B52F084B}" srcOrd="4" destOrd="0" presId="urn:microsoft.com/office/officeart/2005/8/layout/chart3"/>
    <dgm:cxn modelId="{3FE56E17-BA70-49A2-BD36-3D3700418681}" type="presParOf" srcId="{55A02027-91FF-4A96-AF52-1FA4A717CE75}" destId="{DA184944-5DFF-408F-8A83-848188D63C4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9B5D6-7092-43B9-B45E-4EDB162A79AF}" type="doc">
      <dgm:prSet loTypeId="urn:microsoft.com/office/officeart/2005/8/layout/chart3" loCatId="cycle" qsTypeId="urn:microsoft.com/office/officeart/2005/8/quickstyle/simple1" qsCatId="simple" csTypeId="urn:microsoft.com/office/officeart/2005/8/colors/accent1_2" csCatId="accent1" phldr="1"/>
      <dgm:spPr/>
    </dgm:pt>
    <dgm:pt modelId="{4A65664D-E303-4543-87B8-F6ABEABD691F}">
      <dgm:prSet phldrT="[Text]"/>
      <dgm:spPr>
        <a:solidFill>
          <a:srgbClr val="92D050"/>
        </a:solidFill>
      </dgm:spPr>
      <dgm:t>
        <a:bodyPr/>
        <a:lstStyle/>
        <a:p>
          <a:r>
            <a:rPr lang="en-US" dirty="0" smtClean="0"/>
            <a:t>Afternoon</a:t>
          </a:r>
          <a:endParaRPr lang="en-US" dirty="0"/>
        </a:p>
      </dgm:t>
    </dgm:pt>
    <dgm:pt modelId="{40244D32-1B77-4075-B342-E67A3B644FED}" type="parTrans" cxnId="{2584BD8E-25A7-45AC-A029-4DFE4FA285EC}">
      <dgm:prSet/>
      <dgm:spPr/>
      <dgm:t>
        <a:bodyPr/>
        <a:lstStyle/>
        <a:p>
          <a:endParaRPr lang="en-US"/>
        </a:p>
      </dgm:t>
    </dgm:pt>
    <dgm:pt modelId="{696EA9BD-6404-4EE8-9FF6-B53BEB7C722F}" type="sibTrans" cxnId="{2584BD8E-25A7-45AC-A029-4DFE4FA285EC}">
      <dgm:prSet/>
      <dgm:spPr/>
      <dgm:t>
        <a:bodyPr/>
        <a:lstStyle/>
        <a:p>
          <a:endParaRPr lang="en-US"/>
        </a:p>
      </dgm:t>
    </dgm:pt>
    <dgm:pt modelId="{AE404041-8A54-40CF-AACB-9313D861D9AD}">
      <dgm:prSet phldrT="[Text]"/>
      <dgm:spPr>
        <a:solidFill>
          <a:srgbClr val="0070C0"/>
        </a:solidFill>
      </dgm:spPr>
      <dgm:t>
        <a:bodyPr/>
        <a:lstStyle/>
        <a:p>
          <a:r>
            <a:rPr lang="en-US" dirty="0" smtClean="0"/>
            <a:t>Evening</a:t>
          </a:r>
          <a:endParaRPr lang="en-US" dirty="0"/>
        </a:p>
      </dgm:t>
    </dgm:pt>
    <dgm:pt modelId="{0B634503-A0FE-4EEB-ABD7-60D4F9C16C56}" type="parTrans" cxnId="{FC92C04E-5AD1-40CC-AEE8-A3D7DEF59700}">
      <dgm:prSet/>
      <dgm:spPr/>
      <dgm:t>
        <a:bodyPr/>
        <a:lstStyle/>
        <a:p>
          <a:endParaRPr lang="en-US"/>
        </a:p>
      </dgm:t>
    </dgm:pt>
    <dgm:pt modelId="{ADA42E45-4944-46B7-B813-CE68DC4634AE}" type="sibTrans" cxnId="{FC92C04E-5AD1-40CC-AEE8-A3D7DEF59700}">
      <dgm:prSet/>
      <dgm:spPr/>
      <dgm:t>
        <a:bodyPr/>
        <a:lstStyle/>
        <a:p>
          <a:endParaRPr lang="en-US"/>
        </a:p>
      </dgm:t>
    </dgm:pt>
    <dgm:pt modelId="{35B4A0EB-8433-47FD-9E14-283F4DD56B52}">
      <dgm:prSet phldrT="[Text]"/>
      <dgm:spPr>
        <a:solidFill>
          <a:srgbClr val="EECF12"/>
        </a:solidFill>
      </dgm:spPr>
      <dgm:t>
        <a:bodyPr/>
        <a:lstStyle/>
        <a:p>
          <a:r>
            <a:rPr lang="en-US" dirty="0" smtClean="0"/>
            <a:t>Morning</a:t>
          </a:r>
          <a:endParaRPr lang="en-US" dirty="0"/>
        </a:p>
      </dgm:t>
    </dgm:pt>
    <dgm:pt modelId="{6A0BCF25-11C0-482C-8C2F-48D9B502C2DE}" type="parTrans" cxnId="{3E57276C-0F7F-4B35-8069-CBD029D443E7}">
      <dgm:prSet/>
      <dgm:spPr/>
      <dgm:t>
        <a:bodyPr/>
        <a:lstStyle/>
        <a:p>
          <a:endParaRPr lang="en-US"/>
        </a:p>
      </dgm:t>
    </dgm:pt>
    <dgm:pt modelId="{DBBD539D-8D8E-4D86-98D7-EACD940D1F2B}" type="sibTrans" cxnId="{3E57276C-0F7F-4B35-8069-CBD029D443E7}">
      <dgm:prSet/>
      <dgm:spPr/>
      <dgm:t>
        <a:bodyPr/>
        <a:lstStyle/>
        <a:p>
          <a:endParaRPr lang="en-US"/>
        </a:p>
      </dgm:t>
    </dgm:pt>
    <dgm:pt modelId="{5399886E-ED1E-45B4-9BC5-77C467BA9102}" type="pres">
      <dgm:prSet presAssocID="{3A99B5D6-7092-43B9-B45E-4EDB162A79AF}" presName="compositeShape" presStyleCnt="0">
        <dgm:presLayoutVars>
          <dgm:chMax val="7"/>
          <dgm:dir/>
          <dgm:resizeHandles val="exact"/>
        </dgm:presLayoutVars>
      </dgm:prSet>
      <dgm:spPr/>
    </dgm:pt>
    <dgm:pt modelId="{44524C3E-725A-4BDD-9C0A-D1D4C964320D}" type="pres">
      <dgm:prSet presAssocID="{3A99B5D6-7092-43B9-B45E-4EDB162A79AF}" presName="wedge1" presStyleLbl="node1" presStyleIdx="0" presStyleCnt="3" custLinFactNeighborX="-4758" custLinFactNeighborY="2928"/>
      <dgm:spPr/>
      <dgm:t>
        <a:bodyPr/>
        <a:lstStyle/>
        <a:p>
          <a:endParaRPr lang="en-US"/>
        </a:p>
      </dgm:t>
    </dgm:pt>
    <dgm:pt modelId="{9E776E0E-09A6-4598-A227-CCEC08677598}" type="pres">
      <dgm:prSet presAssocID="{3A99B5D6-7092-43B9-B45E-4EDB162A79AF}" presName="wedge1Tx" presStyleLbl="node1" presStyleIdx="0" presStyleCnt="3">
        <dgm:presLayoutVars>
          <dgm:chMax val="0"/>
          <dgm:chPref val="0"/>
          <dgm:bulletEnabled val="1"/>
        </dgm:presLayoutVars>
      </dgm:prSet>
      <dgm:spPr/>
      <dgm:t>
        <a:bodyPr/>
        <a:lstStyle/>
        <a:p>
          <a:endParaRPr lang="en-US"/>
        </a:p>
      </dgm:t>
    </dgm:pt>
    <dgm:pt modelId="{029168AE-3699-47FA-9ABB-77C51F36C9D7}" type="pres">
      <dgm:prSet presAssocID="{3A99B5D6-7092-43B9-B45E-4EDB162A79AF}" presName="wedge2" presStyleLbl="node1" presStyleIdx="1" presStyleCnt="3"/>
      <dgm:spPr/>
      <dgm:t>
        <a:bodyPr/>
        <a:lstStyle/>
        <a:p>
          <a:endParaRPr lang="en-US"/>
        </a:p>
      </dgm:t>
    </dgm:pt>
    <dgm:pt modelId="{3631A868-E804-493B-9B94-CA19F278AE76}" type="pres">
      <dgm:prSet presAssocID="{3A99B5D6-7092-43B9-B45E-4EDB162A79AF}" presName="wedge2Tx" presStyleLbl="node1" presStyleIdx="1" presStyleCnt="3">
        <dgm:presLayoutVars>
          <dgm:chMax val="0"/>
          <dgm:chPref val="0"/>
          <dgm:bulletEnabled val="1"/>
        </dgm:presLayoutVars>
      </dgm:prSet>
      <dgm:spPr/>
      <dgm:t>
        <a:bodyPr/>
        <a:lstStyle/>
        <a:p>
          <a:endParaRPr lang="en-US"/>
        </a:p>
      </dgm:t>
    </dgm:pt>
    <dgm:pt modelId="{3D4C34E8-2039-4BA0-8C9E-323C3741D198}" type="pres">
      <dgm:prSet presAssocID="{3A99B5D6-7092-43B9-B45E-4EDB162A79AF}" presName="wedge3" presStyleLbl="node1" presStyleIdx="2" presStyleCnt="3"/>
      <dgm:spPr/>
      <dgm:t>
        <a:bodyPr/>
        <a:lstStyle/>
        <a:p>
          <a:endParaRPr lang="en-US"/>
        </a:p>
      </dgm:t>
    </dgm:pt>
    <dgm:pt modelId="{A9A8F3E7-5FAB-40E4-B2B9-DA9CE4CDAC49}" type="pres">
      <dgm:prSet presAssocID="{3A99B5D6-7092-43B9-B45E-4EDB162A79AF}" presName="wedge3Tx" presStyleLbl="node1" presStyleIdx="2" presStyleCnt="3">
        <dgm:presLayoutVars>
          <dgm:chMax val="0"/>
          <dgm:chPref val="0"/>
          <dgm:bulletEnabled val="1"/>
        </dgm:presLayoutVars>
      </dgm:prSet>
      <dgm:spPr/>
      <dgm:t>
        <a:bodyPr/>
        <a:lstStyle/>
        <a:p>
          <a:endParaRPr lang="en-US"/>
        </a:p>
      </dgm:t>
    </dgm:pt>
  </dgm:ptLst>
  <dgm:cxnLst>
    <dgm:cxn modelId="{BCD9F1AE-1063-4B15-8FD8-6544DCB7015C}" type="presOf" srcId="{4A65664D-E303-4543-87B8-F6ABEABD691F}" destId="{9E776E0E-09A6-4598-A227-CCEC08677598}" srcOrd="1" destOrd="0" presId="urn:microsoft.com/office/officeart/2005/8/layout/chart3"/>
    <dgm:cxn modelId="{23A35F7A-040B-425C-A151-0748CBF1DCD4}" type="presOf" srcId="{4A65664D-E303-4543-87B8-F6ABEABD691F}" destId="{44524C3E-725A-4BDD-9C0A-D1D4C964320D}" srcOrd="0" destOrd="0" presId="urn:microsoft.com/office/officeart/2005/8/layout/chart3"/>
    <dgm:cxn modelId="{BB88C999-E1A8-42A5-AD6E-8566E24D15E2}" type="presOf" srcId="{35B4A0EB-8433-47FD-9E14-283F4DD56B52}" destId="{3D4C34E8-2039-4BA0-8C9E-323C3741D198}" srcOrd="0" destOrd="0" presId="urn:microsoft.com/office/officeart/2005/8/layout/chart3"/>
    <dgm:cxn modelId="{DFCD9036-47F5-4623-8073-5160DF1459D0}" type="presOf" srcId="{AE404041-8A54-40CF-AACB-9313D861D9AD}" destId="{029168AE-3699-47FA-9ABB-77C51F36C9D7}" srcOrd="0" destOrd="0" presId="urn:microsoft.com/office/officeart/2005/8/layout/chart3"/>
    <dgm:cxn modelId="{579449AD-2F37-4F2D-A2C8-3147474CF853}" type="presOf" srcId="{3A99B5D6-7092-43B9-B45E-4EDB162A79AF}" destId="{5399886E-ED1E-45B4-9BC5-77C467BA9102}" srcOrd="0" destOrd="0" presId="urn:microsoft.com/office/officeart/2005/8/layout/chart3"/>
    <dgm:cxn modelId="{3E57276C-0F7F-4B35-8069-CBD029D443E7}" srcId="{3A99B5D6-7092-43B9-B45E-4EDB162A79AF}" destId="{35B4A0EB-8433-47FD-9E14-283F4DD56B52}" srcOrd="2" destOrd="0" parTransId="{6A0BCF25-11C0-482C-8C2F-48D9B502C2DE}" sibTransId="{DBBD539D-8D8E-4D86-98D7-EACD940D1F2B}"/>
    <dgm:cxn modelId="{0A126C9C-564E-4BC7-907D-1C195D28FA90}" type="presOf" srcId="{35B4A0EB-8433-47FD-9E14-283F4DD56B52}" destId="{A9A8F3E7-5FAB-40E4-B2B9-DA9CE4CDAC49}" srcOrd="1" destOrd="0" presId="urn:microsoft.com/office/officeart/2005/8/layout/chart3"/>
    <dgm:cxn modelId="{FC92C04E-5AD1-40CC-AEE8-A3D7DEF59700}" srcId="{3A99B5D6-7092-43B9-B45E-4EDB162A79AF}" destId="{AE404041-8A54-40CF-AACB-9313D861D9AD}" srcOrd="1" destOrd="0" parTransId="{0B634503-A0FE-4EEB-ABD7-60D4F9C16C56}" sibTransId="{ADA42E45-4944-46B7-B813-CE68DC4634AE}"/>
    <dgm:cxn modelId="{E2D2FB2A-6A5C-428F-AC0E-65A1F2703A35}" type="presOf" srcId="{AE404041-8A54-40CF-AACB-9313D861D9AD}" destId="{3631A868-E804-493B-9B94-CA19F278AE76}" srcOrd="1" destOrd="0" presId="urn:microsoft.com/office/officeart/2005/8/layout/chart3"/>
    <dgm:cxn modelId="{2584BD8E-25A7-45AC-A029-4DFE4FA285EC}" srcId="{3A99B5D6-7092-43B9-B45E-4EDB162A79AF}" destId="{4A65664D-E303-4543-87B8-F6ABEABD691F}" srcOrd="0" destOrd="0" parTransId="{40244D32-1B77-4075-B342-E67A3B644FED}" sibTransId="{696EA9BD-6404-4EE8-9FF6-B53BEB7C722F}"/>
    <dgm:cxn modelId="{020A73BE-6553-4C72-882D-1645B7CC5740}" type="presParOf" srcId="{5399886E-ED1E-45B4-9BC5-77C467BA9102}" destId="{44524C3E-725A-4BDD-9C0A-D1D4C964320D}" srcOrd="0" destOrd="0" presId="urn:microsoft.com/office/officeart/2005/8/layout/chart3"/>
    <dgm:cxn modelId="{EA9BB51C-A01F-4E4E-8E52-01026144F19F}" type="presParOf" srcId="{5399886E-ED1E-45B4-9BC5-77C467BA9102}" destId="{9E776E0E-09A6-4598-A227-CCEC08677598}" srcOrd="1" destOrd="0" presId="urn:microsoft.com/office/officeart/2005/8/layout/chart3"/>
    <dgm:cxn modelId="{25540920-26AB-4E3F-8685-C3446415ABFD}" type="presParOf" srcId="{5399886E-ED1E-45B4-9BC5-77C467BA9102}" destId="{029168AE-3699-47FA-9ABB-77C51F36C9D7}" srcOrd="2" destOrd="0" presId="urn:microsoft.com/office/officeart/2005/8/layout/chart3"/>
    <dgm:cxn modelId="{7CC2E445-2648-491E-BCEF-43384B9FE40A}" type="presParOf" srcId="{5399886E-ED1E-45B4-9BC5-77C467BA9102}" destId="{3631A868-E804-493B-9B94-CA19F278AE76}" srcOrd="3" destOrd="0" presId="urn:microsoft.com/office/officeart/2005/8/layout/chart3"/>
    <dgm:cxn modelId="{3F36717D-8CDB-472D-8508-04CE20DF0B3D}" type="presParOf" srcId="{5399886E-ED1E-45B4-9BC5-77C467BA9102}" destId="{3D4C34E8-2039-4BA0-8C9E-323C3741D198}" srcOrd="4" destOrd="0" presId="urn:microsoft.com/office/officeart/2005/8/layout/chart3"/>
    <dgm:cxn modelId="{4E9CCD12-637C-4573-BA78-A994F98D3A53}" type="presParOf" srcId="{5399886E-ED1E-45B4-9BC5-77C467BA9102}" destId="{A9A8F3E7-5FAB-40E4-B2B9-DA9CE4CDAC49}"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9DCDA-AC9B-45CA-9119-07B67831050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31B9546-D4EB-4697-AE97-9E933BA4AECD}">
      <dgm:prSet phldrT="[Text]"/>
      <dgm:spPr>
        <a:solidFill>
          <a:srgbClr val="FF0000"/>
        </a:solidFill>
      </dgm:spPr>
      <dgm:t>
        <a:bodyPr/>
        <a:lstStyle/>
        <a:p>
          <a:r>
            <a:rPr lang="en-US" dirty="0" smtClean="0"/>
            <a:t>Vision</a:t>
          </a:r>
          <a:endParaRPr lang="en-US" dirty="0"/>
        </a:p>
      </dgm:t>
    </dgm:pt>
    <dgm:pt modelId="{DA2A7715-CBC7-437A-99A8-11716A6A03CE}" type="parTrans" cxnId="{690957F2-1CE1-410E-86E1-DEE488CCD9D0}">
      <dgm:prSet/>
      <dgm:spPr/>
      <dgm:t>
        <a:bodyPr/>
        <a:lstStyle/>
        <a:p>
          <a:endParaRPr lang="en-US"/>
        </a:p>
      </dgm:t>
    </dgm:pt>
    <dgm:pt modelId="{D63CC94A-8CC0-41CC-87FA-5A059545F3FE}" type="sibTrans" cxnId="{690957F2-1CE1-410E-86E1-DEE488CCD9D0}">
      <dgm:prSet/>
      <dgm:spPr/>
      <dgm:t>
        <a:bodyPr/>
        <a:lstStyle/>
        <a:p>
          <a:endParaRPr lang="en-US"/>
        </a:p>
      </dgm:t>
    </dgm:pt>
    <dgm:pt modelId="{E9B6716C-EA13-4A76-99B4-FB2332245DAE}">
      <dgm:prSet phldrT="[Text]"/>
      <dgm:spPr>
        <a:solidFill>
          <a:srgbClr val="FFC000"/>
        </a:solidFill>
      </dgm:spPr>
      <dgm:t>
        <a:bodyPr/>
        <a:lstStyle/>
        <a:p>
          <a:r>
            <a:rPr lang="en-US" dirty="0" smtClean="0"/>
            <a:t>Hearing</a:t>
          </a:r>
          <a:endParaRPr lang="en-US" dirty="0"/>
        </a:p>
      </dgm:t>
    </dgm:pt>
    <dgm:pt modelId="{D5DEDEB5-C3EF-4526-9E49-E367CEEB6922}" type="parTrans" cxnId="{DFCE9C1C-0820-467F-B9D3-C3F7D734B16E}">
      <dgm:prSet/>
      <dgm:spPr/>
      <dgm:t>
        <a:bodyPr/>
        <a:lstStyle/>
        <a:p>
          <a:endParaRPr lang="en-US"/>
        </a:p>
      </dgm:t>
    </dgm:pt>
    <dgm:pt modelId="{0409EFB8-C2FD-41F4-9FC0-9FC95CC2A6D2}" type="sibTrans" cxnId="{DFCE9C1C-0820-467F-B9D3-C3F7D734B16E}">
      <dgm:prSet/>
      <dgm:spPr/>
      <dgm:t>
        <a:bodyPr/>
        <a:lstStyle/>
        <a:p>
          <a:endParaRPr lang="en-US"/>
        </a:p>
      </dgm:t>
    </dgm:pt>
    <dgm:pt modelId="{6E592637-8016-4426-ACAB-0B4353D7EFFA}">
      <dgm:prSet phldrT="[Text]"/>
      <dgm:spPr>
        <a:solidFill>
          <a:srgbClr val="00B050"/>
        </a:solidFill>
      </dgm:spPr>
      <dgm:t>
        <a:bodyPr/>
        <a:lstStyle/>
        <a:p>
          <a:r>
            <a:rPr lang="en-US" dirty="0" smtClean="0"/>
            <a:t>Taste</a:t>
          </a:r>
          <a:endParaRPr lang="en-US" dirty="0"/>
        </a:p>
      </dgm:t>
    </dgm:pt>
    <dgm:pt modelId="{230D2A74-FC9E-440E-A365-F870BF441324}" type="parTrans" cxnId="{3CB7168A-D289-4E6D-B1B5-7E3D6FE59A29}">
      <dgm:prSet/>
      <dgm:spPr/>
      <dgm:t>
        <a:bodyPr/>
        <a:lstStyle/>
        <a:p>
          <a:endParaRPr lang="en-US"/>
        </a:p>
      </dgm:t>
    </dgm:pt>
    <dgm:pt modelId="{19F0E42A-2D43-417A-8034-7BE74F17736B}" type="sibTrans" cxnId="{3CB7168A-D289-4E6D-B1B5-7E3D6FE59A29}">
      <dgm:prSet/>
      <dgm:spPr/>
      <dgm:t>
        <a:bodyPr/>
        <a:lstStyle/>
        <a:p>
          <a:endParaRPr lang="en-US"/>
        </a:p>
      </dgm:t>
    </dgm:pt>
    <dgm:pt modelId="{A5A33355-CBD3-4E8D-81AD-560DBCA2F54B}">
      <dgm:prSet phldrT="[Text]"/>
      <dgm:spPr>
        <a:solidFill>
          <a:srgbClr val="7030A0"/>
        </a:solidFill>
      </dgm:spPr>
      <dgm:t>
        <a:bodyPr/>
        <a:lstStyle/>
        <a:p>
          <a:r>
            <a:rPr lang="en-US" dirty="0" smtClean="0"/>
            <a:t>Touch</a:t>
          </a:r>
          <a:endParaRPr lang="en-US" dirty="0"/>
        </a:p>
      </dgm:t>
    </dgm:pt>
    <dgm:pt modelId="{BE97CA27-E11E-4025-AFB2-5692B44331B9}" type="parTrans" cxnId="{4294DA23-7845-415A-AB63-89E6133E88DF}">
      <dgm:prSet/>
      <dgm:spPr/>
      <dgm:t>
        <a:bodyPr/>
        <a:lstStyle/>
        <a:p>
          <a:endParaRPr lang="en-US"/>
        </a:p>
      </dgm:t>
    </dgm:pt>
    <dgm:pt modelId="{AD530E67-A8B2-4613-BABB-5B69FBF70DF9}" type="sibTrans" cxnId="{4294DA23-7845-415A-AB63-89E6133E88DF}">
      <dgm:prSet/>
      <dgm:spPr/>
      <dgm:t>
        <a:bodyPr/>
        <a:lstStyle/>
        <a:p>
          <a:endParaRPr lang="en-US"/>
        </a:p>
      </dgm:t>
    </dgm:pt>
    <dgm:pt modelId="{4EB814D8-68D3-483C-A8FA-D0DDBFBA8CAE}">
      <dgm:prSet phldrT="[Text]"/>
      <dgm:spPr/>
      <dgm:t>
        <a:bodyPr/>
        <a:lstStyle/>
        <a:p>
          <a:r>
            <a:rPr lang="en-US" dirty="0" smtClean="0"/>
            <a:t>Smell</a:t>
          </a:r>
          <a:endParaRPr lang="en-US" dirty="0"/>
        </a:p>
      </dgm:t>
    </dgm:pt>
    <dgm:pt modelId="{78B73768-2429-474D-9E80-6D0AC1693604}" type="parTrans" cxnId="{08BCC595-8072-43F7-A0A9-162F17C3591C}">
      <dgm:prSet/>
      <dgm:spPr/>
      <dgm:t>
        <a:bodyPr/>
        <a:lstStyle/>
        <a:p>
          <a:endParaRPr lang="en-US"/>
        </a:p>
      </dgm:t>
    </dgm:pt>
    <dgm:pt modelId="{1D292DB4-561D-469F-927D-98107A2F194A}" type="sibTrans" cxnId="{08BCC595-8072-43F7-A0A9-162F17C3591C}">
      <dgm:prSet/>
      <dgm:spPr/>
      <dgm:t>
        <a:bodyPr/>
        <a:lstStyle/>
        <a:p>
          <a:endParaRPr lang="en-US"/>
        </a:p>
      </dgm:t>
    </dgm:pt>
    <dgm:pt modelId="{E68754A0-F959-4F78-9ECD-19C5F7B5F84B}" type="pres">
      <dgm:prSet presAssocID="{9029DCDA-AC9B-45CA-9119-07B678310505}" presName="cycle" presStyleCnt="0">
        <dgm:presLayoutVars>
          <dgm:dir/>
          <dgm:resizeHandles val="exact"/>
        </dgm:presLayoutVars>
      </dgm:prSet>
      <dgm:spPr/>
      <dgm:t>
        <a:bodyPr/>
        <a:lstStyle/>
        <a:p>
          <a:endParaRPr lang="en-US"/>
        </a:p>
      </dgm:t>
    </dgm:pt>
    <dgm:pt modelId="{C398CC37-B706-49FB-AEA3-F3682F20D28D}" type="pres">
      <dgm:prSet presAssocID="{631B9546-D4EB-4697-AE97-9E933BA4AECD}" presName="node" presStyleLbl="node1" presStyleIdx="0" presStyleCnt="5">
        <dgm:presLayoutVars>
          <dgm:bulletEnabled val="1"/>
        </dgm:presLayoutVars>
      </dgm:prSet>
      <dgm:spPr/>
      <dgm:t>
        <a:bodyPr/>
        <a:lstStyle/>
        <a:p>
          <a:endParaRPr lang="en-US"/>
        </a:p>
      </dgm:t>
    </dgm:pt>
    <dgm:pt modelId="{4158D66A-CB47-4A95-8ABD-1EAA2A6CA9A0}" type="pres">
      <dgm:prSet presAssocID="{D63CC94A-8CC0-41CC-87FA-5A059545F3FE}" presName="sibTrans" presStyleLbl="sibTrans2D1" presStyleIdx="0" presStyleCnt="5"/>
      <dgm:spPr/>
      <dgm:t>
        <a:bodyPr/>
        <a:lstStyle/>
        <a:p>
          <a:endParaRPr lang="en-US"/>
        </a:p>
      </dgm:t>
    </dgm:pt>
    <dgm:pt modelId="{9AABFFD2-71B5-4BA2-B8F5-90A7EE75BDFF}" type="pres">
      <dgm:prSet presAssocID="{D63CC94A-8CC0-41CC-87FA-5A059545F3FE}" presName="connectorText" presStyleLbl="sibTrans2D1" presStyleIdx="0" presStyleCnt="5"/>
      <dgm:spPr/>
      <dgm:t>
        <a:bodyPr/>
        <a:lstStyle/>
        <a:p>
          <a:endParaRPr lang="en-US"/>
        </a:p>
      </dgm:t>
    </dgm:pt>
    <dgm:pt modelId="{A6BBC85B-19F1-4331-AD94-6F8907977988}" type="pres">
      <dgm:prSet presAssocID="{E9B6716C-EA13-4A76-99B4-FB2332245DAE}" presName="node" presStyleLbl="node1" presStyleIdx="1" presStyleCnt="5">
        <dgm:presLayoutVars>
          <dgm:bulletEnabled val="1"/>
        </dgm:presLayoutVars>
      </dgm:prSet>
      <dgm:spPr/>
      <dgm:t>
        <a:bodyPr/>
        <a:lstStyle/>
        <a:p>
          <a:endParaRPr lang="en-US"/>
        </a:p>
      </dgm:t>
    </dgm:pt>
    <dgm:pt modelId="{CEA36F5E-915F-4C8C-8BA6-9C1F5CD36C94}" type="pres">
      <dgm:prSet presAssocID="{0409EFB8-C2FD-41F4-9FC0-9FC95CC2A6D2}" presName="sibTrans" presStyleLbl="sibTrans2D1" presStyleIdx="1" presStyleCnt="5"/>
      <dgm:spPr/>
      <dgm:t>
        <a:bodyPr/>
        <a:lstStyle/>
        <a:p>
          <a:endParaRPr lang="en-US"/>
        </a:p>
      </dgm:t>
    </dgm:pt>
    <dgm:pt modelId="{1E0CBF0B-635C-41D6-B338-338201808F6A}" type="pres">
      <dgm:prSet presAssocID="{0409EFB8-C2FD-41F4-9FC0-9FC95CC2A6D2}" presName="connectorText" presStyleLbl="sibTrans2D1" presStyleIdx="1" presStyleCnt="5"/>
      <dgm:spPr/>
      <dgm:t>
        <a:bodyPr/>
        <a:lstStyle/>
        <a:p>
          <a:endParaRPr lang="en-US"/>
        </a:p>
      </dgm:t>
    </dgm:pt>
    <dgm:pt modelId="{36D1B2AC-D002-4AD7-A9DA-764BFE09B06C}" type="pres">
      <dgm:prSet presAssocID="{6E592637-8016-4426-ACAB-0B4353D7EFFA}" presName="node" presStyleLbl="node1" presStyleIdx="2" presStyleCnt="5">
        <dgm:presLayoutVars>
          <dgm:bulletEnabled val="1"/>
        </dgm:presLayoutVars>
      </dgm:prSet>
      <dgm:spPr/>
      <dgm:t>
        <a:bodyPr/>
        <a:lstStyle/>
        <a:p>
          <a:endParaRPr lang="en-US"/>
        </a:p>
      </dgm:t>
    </dgm:pt>
    <dgm:pt modelId="{43523A1F-7155-41D0-AA51-B3DBC1E27915}" type="pres">
      <dgm:prSet presAssocID="{19F0E42A-2D43-417A-8034-7BE74F17736B}" presName="sibTrans" presStyleLbl="sibTrans2D1" presStyleIdx="2" presStyleCnt="5"/>
      <dgm:spPr/>
      <dgm:t>
        <a:bodyPr/>
        <a:lstStyle/>
        <a:p>
          <a:endParaRPr lang="en-US"/>
        </a:p>
      </dgm:t>
    </dgm:pt>
    <dgm:pt modelId="{B007FA13-2C6E-40AF-971D-0E74F013EB9F}" type="pres">
      <dgm:prSet presAssocID="{19F0E42A-2D43-417A-8034-7BE74F17736B}" presName="connectorText" presStyleLbl="sibTrans2D1" presStyleIdx="2" presStyleCnt="5"/>
      <dgm:spPr/>
      <dgm:t>
        <a:bodyPr/>
        <a:lstStyle/>
        <a:p>
          <a:endParaRPr lang="en-US"/>
        </a:p>
      </dgm:t>
    </dgm:pt>
    <dgm:pt modelId="{9F3CAED4-5557-4003-982A-D4C1499D3D2A}" type="pres">
      <dgm:prSet presAssocID="{A5A33355-CBD3-4E8D-81AD-560DBCA2F54B}" presName="node" presStyleLbl="node1" presStyleIdx="3" presStyleCnt="5">
        <dgm:presLayoutVars>
          <dgm:bulletEnabled val="1"/>
        </dgm:presLayoutVars>
      </dgm:prSet>
      <dgm:spPr/>
      <dgm:t>
        <a:bodyPr/>
        <a:lstStyle/>
        <a:p>
          <a:endParaRPr lang="en-US"/>
        </a:p>
      </dgm:t>
    </dgm:pt>
    <dgm:pt modelId="{1C68F9A0-69C2-4D5C-AFBE-9E25697F760F}" type="pres">
      <dgm:prSet presAssocID="{AD530E67-A8B2-4613-BABB-5B69FBF70DF9}" presName="sibTrans" presStyleLbl="sibTrans2D1" presStyleIdx="3" presStyleCnt="5"/>
      <dgm:spPr/>
      <dgm:t>
        <a:bodyPr/>
        <a:lstStyle/>
        <a:p>
          <a:endParaRPr lang="en-US"/>
        </a:p>
      </dgm:t>
    </dgm:pt>
    <dgm:pt modelId="{403D74EE-B663-4FA6-A6E2-FC696DECE9CD}" type="pres">
      <dgm:prSet presAssocID="{AD530E67-A8B2-4613-BABB-5B69FBF70DF9}" presName="connectorText" presStyleLbl="sibTrans2D1" presStyleIdx="3" presStyleCnt="5"/>
      <dgm:spPr/>
      <dgm:t>
        <a:bodyPr/>
        <a:lstStyle/>
        <a:p>
          <a:endParaRPr lang="en-US"/>
        </a:p>
      </dgm:t>
    </dgm:pt>
    <dgm:pt modelId="{192627EA-DB84-446C-AF69-4413E453F62A}" type="pres">
      <dgm:prSet presAssocID="{4EB814D8-68D3-483C-A8FA-D0DDBFBA8CAE}" presName="node" presStyleLbl="node1" presStyleIdx="4" presStyleCnt="5">
        <dgm:presLayoutVars>
          <dgm:bulletEnabled val="1"/>
        </dgm:presLayoutVars>
      </dgm:prSet>
      <dgm:spPr/>
      <dgm:t>
        <a:bodyPr/>
        <a:lstStyle/>
        <a:p>
          <a:endParaRPr lang="en-US"/>
        </a:p>
      </dgm:t>
    </dgm:pt>
    <dgm:pt modelId="{7387D279-70B0-4EE9-A17E-AD92C4E7FD9A}" type="pres">
      <dgm:prSet presAssocID="{1D292DB4-561D-469F-927D-98107A2F194A}" presName="sibTrans" presStyleLbl="sibTrans2D1" presStyleIdx="4" presStyleCnt="5"/>
      <dgm:spPr/>
      <dgm:t>
        <a:bodyPr/>
        <a:lstStyle/>
        <a:p>
          <a:endParaRPr lang="en-US"/>
        </a:p>
      </dgm:t>
    </dgm:pt>
    <dgm:pt modelId="{868E8A24-3557-49C7-B089-9117B56151E8}" type="pres">
      <dgm:prSet presAssocID="{1D292DB4-561D-469F-927D-98107A2F194A}" presName="connectorText" presStyleLbl="sibTrans2D1" presStyleIdx="4" presStyleCnt="5"/>
      <dgm:spPr/>
      <dgm:t>
        <a:bodyPr/>
        <a:lstStyle/>
        <a:p>
          <a:endParaRPr lang="en-US"/>
        </a:p>
      </dgm:t>
    </dgm:pt>
  </dgm:ptLst>
  <dgm:cxnLst>
    <dgm:cxn modelId="{3CB7168A-D289-4E6D-B1B5-7E3D6FE59A29}" srcId="{9029DCDA-AC9B-45CA-9119-07B678310505}" destId="{6E592637-8016-4426-ACAB-0B4353D7EFFA}" srcOrd="2" destOrd="0" parTransId="{230D2A74-FC9E-440E-A365-F870BF441324}" sibTransId="{19F0E42A-2D43-417A-8034-7BE74F17736B}"/>
    <dgm:cxn modelId="{BB4C98A5-7CD2-1D45-9FD0-8FA282664839}" type="presOf" srcId="{1D292DB4-561D-469F-927D-98107A2F194A}" destId="{868E8A24-3557-49C7-B089-9117B56151E8}" srcOrd="1" destOrd="0" presId="urn:microsoft.com/office/officeart/2005/8/layout/cycle2"/>
    <dgm:cxn modelId="{DFCE9C1C-0820-467F-B9D3-C3F7D734B16E}" srcId="{9029DCDA-AC9B-45CA-9119-07B678310505}" destId="{E9B6716C-EA13-4A76-99B4-FB2332245DAE}" srcOrd="1" destOrd="0" parTransId="{D5DEDEB5-C3EF-4526-9E49-E367CEEB6922}" sibTransId="{0409EFB8-C2FD-41F4-9FC0-9FC95CC2A6D2}"/>
    <dgm:cxn modelId="{D39739FF-AAEA-E944-9ED5-CA9705E881BD}" type="presOf" srcId="{19F0E42A-2D43-417A-8034-7BE74F17736B}" destId="{43523A1F-7155-41D0-AA51-B3DBC1E27915}" srcOrd="0" destOrd="0" presId="urn:microsoft.com/office/officeart/2005/8/layout/cycle2"/>
    <dgm:cxn modelId="{8BE6E102-DCDE-2345-AC3C-D1A5F3DA54EC}" type="presOf" srcId="{D63CC94A-8CC0-41CC-87FA-5A059545F3FE}" destId="{4158D66A-CB47-4A95-8ABD-1EAA2A6CA9A0}" srcOrd="0" destOrd="0" presId="urn:microsoft.com/office/officeart/2005/8/layout/cycle2"/>
    <dgm:cxn modelId="{9B6B8285-4CD9-DD46-A9BA-4E0736FF88B7}" type="presOf" srcId="{0409EFB8-C2FD-41F4-9FC0-9FC95CC2A6D2}" destId="{CEA36F5E-915F-4C8C-8BA6-9C1F5CD36C94}" srcOrd="0" destOrd="0" presId="urn:microsoft.com/office/officeart/2005/8/layout/cycle2"/>
    <dgm:cxn modelId="{4294DA23-7845-415A-AB63-89E6133E88DF}" srcId="{9029DCDA-AC9B-45CA-9119-07B678310505}" destId="{A5A33355-CBD3-4E8D-81AD-560DBCA2F54B}" srcOrd="3" destOrd="0" parTransId="{BE97CA27-E11E-4025-AFB2-5692B44331B9}" sibTransId="{AD530E67-A8B2-4613-BABB-5B69FBF70DF9}"/>
    <dgm:cxn modelId="{0F066C94-236E-FF43-8E33-8A2352750D8E}" type="presOf" srcId="{AD530E67-A8B2-4613-BABB-5B69FBF70DF9}" destId="{403D74EE-B663-4FA6-A6E2-FC696DECE9CD}" srcOrd="1" destOrd="0" presId="urn:microsoft.com/office/officeart/2005/8/layout/cycle2"/>
    <dgm:cxn modelId="{0BCC1711-AF70-C04D-85DD-2F15CF9BB859}" type="presOf" srcId="{0409EFB8-C2FD-41F4-9FC0-9FC95CC2A6D2}" destId="{1E0CBF0B-635C-41D6-B338-338201808F6A}" srcOrd="1" destOrd="0" presId="urn:microsoft.com/office/officeart/2005/8/layout/cycle2"/>
    <dgm:cxn modelId="{08BCC595-8072-43F7-A0A9-162F17C3591C}" srcId="{9029DCDA-AC9B-45CA-9119-07B678310505}" destId="{4EB814D8-68D3-483C-A8FA-D0DDBFBA8CAE}" srcOrd="4" destOrd="0" parTransId="{78B73768-2429-474D-9E80-6D0AC1693604}" sibTransId="{1D292DB4-561D-469F-927D-98107A2F194A}"/>
    <dgm:cxn modelId="{32848CD5-BF70-A949-9F65-969CFF4E1286}" type="presOf" srcId="{631B9546-D4EB-4697-AE97-9E933BA4AECD}" destId="{C398CC37-B706-49FB-AEA3-F3682F20D28D}" srcOrd="0" destOrd="0" presId="urn:microsoft.com/office/officeart/2005/8/layout/cycle2"/>
    <dgm:cxn modelId="{306FF76E-BD04-7D4C-9194-93D7B0468882}" type="presOf" srcId="{4EB814D8-68D3-483C-A8FA-D0DDBFBA8CAE}" destId="{192627EA-DB84-446C-AF69-4413E453F62A}" srcOrd="0" destOrd="0" presId="urn:microsoft.com/office/officeart/2005/8/layout/cycle2"/>
    <dgm:cxn modelId="{A731C531-4075-1C41-9DFC-99703F7857E6}" type="presOf" srcId="{6E592637-8016-4426-ACAB-0B4353D7EFFA}" destId="{36D1B2AC-D002-4AD7-A9DA-764BFE09B06C}" srcOrd="0" destOrd="0" presId="urn:microsoft.com/office/officeart/2005/8/layout/cycle2"/>
    <dgm:cxn modelId="{63104169-85D2-854D-8C93-8E66F0273094}" type="presOf" srcId="{1D292DB4-561D-469F-927D-98107A2F194A}" destId="{7387D279-70B0-4EE9-A17E-AD92C4E7FD9A}" srcOrd="0" destOrd="0" presId="urn:microsoft.com/office/officeart/2005/8/layout/cycle2"/>
    <dgm:cxn modelId="{9835F70F-706A-CC42-BB95-EBC97E53BAD8}" type="presOf" srcId="{19F0E42A-2D43-417A-8034-7BE74F17736B}" destId="{B007FA13-2C6E-40AF-971D-0E74F013EB9F}" srcOrd="1" destOrd="0" presId="urn:microsoft.com/office/officeart/2005/8/layout/cycle2"/>
    <dgm:cxn modelId="{A32B2D8A-C69F-5941-99F2-683F06F88698}" type="presOf" srcId="{AD530E67-A8B2-4613-BABB-5B69FBF70DF9}" destId="{1C68F9A0-69C2-4D5C-AFBE-9E25697F760F}" srcOrd="0" destOrd="0" presId="urn:microsoft.com/office/officeart/2005/8/layout/cycle2"/>
    <dgm:cxn modelId="{690957F2-1CE1-410E-86E1-DEE488CCD9D0}" srcId="{9029DCDA-AC9B-45CA-9119-07B678310505}" destId="{631B9546-D4EB-4697-AE97-9E933BA4AECD}" srcOrd="0" destOrd="0" parTransId="{DA2A7715-CBC7-437A-99A8-11716A6A03CE}" sibTransId="{D63CC94A-8CC0-41CC-87FA-5A059545F3FE}"/>
    <dgm:cxn modelId="{DF31939D-75EE-DB47-8FEB-68C0261070A6}" type="presOf" srcId="{9029DCDA-AC9B-45CA-9119-07B678310505}" destId="{E68754A0-F959-4F78-9ECD-19C5F7B5F84B}" srcOrd="0" destOrd="0" presId="urn:microsoft.com/office/officeart/2005/8/layout/cycle2"/>
    <dgm:cxn modelId="{13F485A9-162A-FA42-B0BB-D2B65B992C00}" type="presOf" srcId="{E9B6716C-EA13-4A76-99B4-FB2332245DAE}" destId="{A6BBC85B-19F1-4331-AD94-6F8907977988}" srcOrd="0" destOrd="0" presId="urn:microsoft.com/office/officeart/2005/8/layout/cycle2"/>
    <dgm:cxn modelId="{31EEF9C1-DD82-D741-BCA5-6CCAEDECBCB5}" type="presOf" srcId="{D63CC94A-8CC0-41CC-87FA-5A059545F3FE}" destId="{9AABFFD2-71B5-4BA2-B8F5-90A7EE75BDFF}" srcOrd="1" destOrd="0" presId="urn:microsoft.com/office/officeart/2005/8/layout/cycle2"/>
    <dgm:cxn modelId="{444B7BBC-2249-F841-ADD8-E83E94AF6E88}" type="presOf" srcId="{A5A33355-CBD3-4E8D-81AD-560DBCA2F54B}" destId="{9F3CAED4-5557-4003-982A-D4C1499D3D2A}" srcOrd="0" destOrd="0" presId="urn:microsoft.com/office/officeart/2005/8/layout/cycle2"/>
    <dgm:cxn modelId="{4B96B825-8414-1E48-9B27-D2C1C11CF363}" type="presParOf" srcId="{E68754A0-F959-4F78-9ECD-19C5F7B5F84B}" destId="{C398CC37-B706-49FB-AEA3-F3682F20D28D}" srcOrd="0" destOrd="0" presId="urn:microsoft.com/office/officeart/2005/8/layout/cycle2"/>
    <dgm:cxn modelId="{0FD0320A-452E-984F-918C-BDB8C4E6BB96}" type="presParOf" srcId="{E68754A0-F959-4F78-9ECD-19C5F7B5F84B}" destId="{4158D66A-CB47-4A95-8ABD-1EAA2A6CA9A0}" srcOrd="1" destOrd="0" presId="urn:microsoft.com/office/officeart/2005/8/layout/cycle2"/>
    <dgm:cxn modelId="{B6D3BAD0-0332-2549-A6DC-C1DD475DD4DD}" type="presParOf" srcId="{4158D66A-CB47-4A95-8ABD-1EAA2A6CA9A0}" destId="{9AABFFD2-71B5-4BA2-B8F5-90A7EE75BDFF}" srcOrd="0" destOrd="0" presId="urn:microsoft.com/office/officeart/2005/8/layout/cycle2"/>
    <dgm:cxn modelId="{36823766-F03D-0E4E-BEBB-052E6783534F}" type="presParOf" srcId="{E68754A0-F959-4F78-9ECD-19C5F7B5F84B}" destId="{A6BBC85B-19F1-4331-AD94-6F8907977988}" srcOrd="2" destOrd="0" presId="urn:microsoft.com/office/officeart/2005/8/layout/cycle2"/>
    <dgm:cxn modelId="{01693A4A-CF8E-2E45-9C10-AE945AB2363C}" type="presParOf" srcId="{E68754A0-F959-4F78-9ECD-19C5F7B5F84B}" destId="{CEA36F5E-915F-4C8C-8BA6-9C1F5CD36C94}" srcOrd="3" destOrd="0" presId="urn:microsoft.com/office/officeart/2005/8/layout/cycle2"/>
    <dgm:cxn modelId="{B93DFC2A-DF01-9340-BB74-2A0E303F11D8}" type="presParOf" srcId="{CEA36F5E-915F-4C8C-8BA6-9C1F5CD36C94}" destId="{1E0CBF0B-635C-41D6-B338-338201808F6A}" srcOrd="0" destOrd="0" presId="urn:microsoft.com/office/officeart/2005/8/layout/cycle2"/>
    <dgm:cxn modelId="{C185ADE4-97D5-5C46-9DF6-921C4513F2DF}" type="presParOf" srcId="{E68754A0-F959-4F78-9ECD-19C5F7B5F84B}" destId="{36D1B2AC-D002-4AD7-A9DA-764BFE09B06C}" srcOrd="4" destOrd="0" presId="urn:microsoft.com/office/officeart/2005/8/layout/cycle2"/>
    <dgm:cxn modelId="{EDCA8F7D-27DD-4543-850B-F33034F4B098}" type="presParOf" srcId="{E68754A0-F959-4F78-9ECD-19C5F7B5F84B}" destId="{43523A1F-7155-41D0-AA51-B3DBC1E27915}" srcOrd="5" destOrd="0" presId="urn:microsoft.com/office/officeart/2005/8/layout/cycle2"/>
    <dgm:cxn modelId="{998C9A23-880D-904B-B0D8-AABFAC274925}" type="presParOf" srcId="{43523A1F-7155-41D0-AA51-B3DBC1E27915}" destId="{B007FA13-2C6E-40AF-971D-0E74F013EB9F}" srcOrd="0" destOrd="0" presId="urn:microsoft.com/office/officeart/2005/8/layout/cycle2"/>
    <dgm:cxn modelId="{81CA083C-754C-7847-90FF-C168CC9250F9}" type="presParOf" srcId="{E68754A0-F959-4F78-9ECD-19C5F7B5F84B}" destId="{9F3CAED4-5557-4003-982A-D4C1499D3D2A}" srcOrd="6" destOrd="0" presId="urn:microsoft.com/office/officeart/2005/8/layout/cycle2"/>
    <dgm:cxn modelId="{308A4AD4-01DB-0641-9CAA-87E2BF8095CB}" type="presParOf" srcId="{E68754A0-F959-4F78-9ECD-19C5F7B5F84B}" destId="{1C68F9A0-69C2-4D5C-AFBE-9E25697F760F}" srcOrd="7" destOrd="0" presId="urn:microsoft.com/office/officeart/2005/8/layout/cycle2"/>
    <dgm:cxn modelId="{1CA11356-CFA8-F245-8714-B7F4E8BE54EA}" type="presParOf" srcId="{1C68F9A0-69C2-4D5C-AFBE-9E25697F760F}" destId="{403D74EE-B663-4FA6-A6E2-FC696DECE9CD}" srcOrd="0" destOrd="0" presId="urn:microsoft.com/office/officeart/2005/8/layout/cycle2"/>
    <dgm:cxn modelId="{4F48E44A-58DF-6B4B-8ECD-9D28EEB87BCC}" type="presParOf" srcId="{E68754A0-F959-4F78-9ECD-19C5F7B5F84B}" destId="{192627EA-DB84-446C-AF69-4413E453F62A}" srcOrd="8" destOrd="0" presId="urn:microsoft.com/office/officeart/2005/8/layout/cycle2"/>
    <dgm:cxn modelId="{FAAEBD82-B05C-2741-A0F6-C6D0B31CA2F7}" type="presParOf" srcId="{E68754A0-F959-4F78-9ECD-19C5F7B5F84B}" destId="{7387D279-70B0-4EE9-A17E-AD92C4E7FD9A}" srcOrd="9" destOrd="0" presId="urn:microsoft.com/office/officeart/2005/8/layout/cycle2"/>
    <dgm:cxn modelId="{8747BF22-4BD7-9A4A-9B79-DB54BE076322}" type="presParOf" srcId="{7387D279-70B0-4EE9-A17E-AD92C4E7FD9A}" destId="{868E8A24-3557-49C7-B089-9117B56151E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EA6FD-D422-4E81-815B-BA7D3040E904}" type="doc">
      <dgm:prSet loTypeId="urn:microsoft.com/office/officeart/2005/8/layout/hList7" loCatId="relationship" qsTypeId="urn:microsoft.com/office/officeart/2005/8/quickstyle/simple1" qsCatId="simple" csTypeId="urn:microsoft.com/office/officeart/2005/8/colors/accent1_2" csCatId="accent1" phldr="1"/>
      <dgm:spPr/>
    </dgm:pt>
    <dgm:pt modelId="{20E45646-7151-4216-B3BF-66E717A8E9E9}">
      <dgm:prSet phldrT="[Text]"/>
      <dgm:spPr>
        <a:solidFill>
          <a:srgbClr val="FF0000"/>
        </a:solidFill>
      </dgm:spPr>
      <dgm:t>
        <a:bodyPr/>
        <a:lstStyle/>
        <a:p>
          <a:r>
            <a:rPr lang="en-US" dirty="0" smtClean="0"/>
            <a:t>Too High</a:t>
          </a:r>
          <a:endParaRPr lang="en-US" dirty="0"/>
        </a:p>
      </dgm:t>
    </dgm:pt>
    <dgm:pt modelId="{9FBDA3BA-7FA7-4ED4-92E5-D105AE3AB03E}" type="parTrans" cxnId="{C6092204-23D6-4291-865F-B01F77A98896}">
      <dgm:prSet/>
      <dgm:spPr/>
      <dgm:t>
        <a:bodyPr/>
        <a:lstStyle/>
        <a:p>
          <a:endParaRPr lang="en-US"/>
        </a:p>
      </dgm:t>
    </dgm:pt>
    <dgm:pt modelId="{4604C070-57B0-4D45-BFCD-380939B774D2}" type="sibTrans" cxnId="{C6092204-23D6-4291-865F-B01F77A98896}">
      <dgm:prSet/>
      <dgm:spPr/>
      <dgm:t>
        <a:bodyPr/>
        <a:lstStyle/>
        <a:p>
          <a:endParaRPr lang="en-US"/>
        </a:p>
      </dgm:t>
    </dgm:pt>
    <dgm:pt modelId="{B7A514F7-07A2-47F9-AF27-308722D60451}">
      <dgm:prSet phldrT="[Text]"/>
      <dgm:spPr>
        <a:solidFill>
          <a:srgbClr val="00B050"/>
        </a:solidFill>
      </dgm:spPr>
      <dgm:t>
        <a:bodyPr/>
        <a:lstStyle/>
        <a:p>
          <a:r>
            <a:rPr lang="en-US" dirty="0" smtClean="0"/>
            <a:t>Just Right</a:t>
          </a:r>
          <a:endParaRPr lang="en-US" dirty="0"/>
        </a:p>
      </dgm:t>
    </dgm:pt>
    <dgm:pt modelId="{DFB21B35-A3A9-402C-A5D7-A37F6C39E825}" type="parTrans" cxnId="{C82E893F-B8E1-4E18-B21A-9C1911D009E4}">
      <dgm:prSet/>
      <dgm:spPr/>
      <dgm:t>
        <a:bodyPr/>
        <a:lstStyle/>
        <a:p>
          <a:endParaRPr lang="en-US"/>
        </a:p>
      </dgm:t>
    </dgm:pt>
    <dgm:pt modelId="{8BC6E3C3-EB96-4801-A642-A720E3DDA2D3}" type="sibTrans" cxnId="{C82E893F-B8E1-4E18-B21A-9C1911D009E4}">
      <dgm:prSet/>
      <dgm:spPr/>
      <dgm:t>
        <a:bodyPr/>
        <a:lstStyle/>
        <a:p>
          <a:endParaRPr lang="en-US"/>
        </a:p>
      </dgm:t>
    </dgm:pt>
    <dgm:pt modelId="{DEE4BE26-300C-4F18-A445-34A72D8B6A1D}">
      <dgm:prSet phldrT="[Text]"/>
      <dgm:spPr>
        <a:solidFill>
          <a:srgbClr val="FFC000"/>
        </a:solidFill>
      </dgm:spPr>
      <dgm:t>
        <a:bodyPr/>
        <a:lstStyle/>
        <a:p>
          <a:r>
            <a:rPr lang="en-US" dirty="0" smtClean="0"/>
            <a:t>Too Low</a:t>
          </a:r>
          <a:endParaRPr lang="en-US" dirty="0"/>
        </a:p>
      </dgm:t>
    </dgm:pt>
    <dgm:pt modelId="{35094185-D76F-4739-A312-CEB2AE72986C}" type="parTrans" cxnId="{0483B5D0-31DB-4C78-90C0-C0F5C5073967}">
      <dgm:prSet/>
      <dgm:spPr/>
      <dgm:t>
        <a:bodyPr/>
        <a:lstStyle/>
        <a:p>
          <a:endParaRPr lang="en-US"/>
        </a:p>
      </dgm:t>
    </dgm:pt>
    <dgm:pt modelId="{8635B4D0-5157-4C7F-90F4-B7E82E94DB7B}" type="sibTrans" cxnId="{0483B5D0-31DB-4C78-90C0-C0F5C5073967}">
      <dgm:prSet/>
      <dgm:spPr/>
      <dgm:t>
        <a:bodyPr/>
        <a:lstStyle/>
        <a:p>
          <a:endParaRPr lang="en-US"/>
        </a:p>
      </dgm:t>
    </dgm:pt>
    <dgm:pt modelId="{E07D8FA5-08CB-482C-8B9C-FE191E39D9D1}" type="pres">
      <dgm:prSet presAssocID="{52DEA6FD-D422-4E81-815B-BA7D3040E904}" presName="Name0" presStyleCnt="0">
        <dgm:presLayoutVars>
          <dgm:dir/>
          <dgm:resizeHandles val="exact"/>
        </dgm:presLayoutVars>
      </dgm:prSet>
      <dgm:spPr/>
    </dgm:pt>
    <dgm:pt modelId="{34C8A728-6395-4499-BAD5-1274349DD151}" type="pres">
      <dgm:prSet presAssocID="{52DEA6FD-D422-4E81-815B-BA7D3040E904}" presName="fgShape" presStyleLbl="fgShp" presStyleIdx="0" presStyleCnt="1"/>
      <dgm:spPr/>
    </dgm:pt>
    <dgm:pt modelId="{0038EEB8-499D-4852-9264-05C6AAA847C7}" type="pres">
      <dgm:prSet presAssocID="{52DEA6FD-D422-4E81-815B-BA7D3040E904}" presName="linComp" presStyleCnt="0"/>
      <dgm:spPr/>
    </dgm:pt>
    <dgm:pt modelId="{8D4C0352-9DC3-4990-B8F2-C4D6E62F55F1}" type="pres">
      <dgm:prSet presAssocID="{20E45646-7151-4216-B3BF-66E717A8E9E9}" presName="compNode" presStyleCnt="0"/>
      <dgm:spPr/>
    </dgm:pt>
    <dgm:pt modelId="{6FF5580E-93E4-4D38-898D-AB6643DF673B}" type="pres">
      <dgm:prSet presAssocID="{20E45646-7151-4216-B3BF-66E717A8E9E9}" presName="bkgdShape" presStyleLbl="node1" presStyleIdx="0" presStyleCnt="3"/>
      <dgm:spPr/>
      <dgm:t>
        <a:bodyPr/>
        <a:lstStyle/>
        <a:p>
          <a:endParaRPr lang="en-US"/>
        </a:p>
      </dgm:t>
    </dgm:pt>
    <dgm:pt modelId="{6B32865F-C58D-46AE-B4FB-81A72398B06A}" type="pres">
      <dgm:prSet presAssocID="{20E45646-7151-4216-B3BF-66E717A8E9E9}" presName="nodeTx" presStyleLbl="node1" presStyleIdx="0" presStyleCnt="3">
        <dgm:presLayoutVars>
          <dgm:bulletEnabled val="1"/>
        </dgm:presLayoutVars>
      </dgm:prSet>
      <dgm:spPr/>
      <dgm:t>
        <a:bodyPr/>
        <a:lstStyle/>
        <a:p>
          <a:endParaRPr lang="en-US"/>
        </a:p>
      </dgm:t>
    </dgm:pt>
    <dgm:pt modelId="{452005A0-5DFA-4602-A7E0-4A0E06284A90}" type="pres">
      <dgm:prSet presAssocID="{20E45646-7151-4216-B3BF-66E717A8E9E9}" presName="invisiNode" presStyleLbl="node1" presStyleIdx="0" presStyleCnt="3"/>
      <dgm:spPr/>
    </dgm:pt>
    <dgm:pt modelId="{77155A50-51C9-4AAD-8FF9-6B1E62A2308A}" type="pres">
      <dgm:prSet presAssocID="{20E45646-7151-4216-B3BF-66E717A8E9E9}" presName="imagNode" presStyleLbl="fgImgPlace1" presStyleIdx="0" presStyleCnt="3"/>
      <dgm:spPr>
        <a:blipFill rotWithShape="1">
          <a:blip xmlns:r="http://schemas.openxmlformats.org/officeDocument/2006/relationships" r:embed="rId1"/>
          <a:stretch>
            <a:fillRect/>
          </a:stretch>
        </a:blipFill>
      </dgm:spPr>
    </dgm:pt>
    <dgm:pt modelId="{09B0005A-79C8-4843-83DD-87038DE5512C}" type="pres">
      <dgm:prSet presAssocID="{4604C070-57B0-4D45-BFCD-380939B774D2}" presName="sibTrans" presStyleLbl="sibTrans2D1" presStyleIdx="0" presStyleCnt="0"/>
      <dgm:spPr/>
      <dgm:t>
        <a:bodyPr/>
        <a:lstStyle/>
        <a:p>
          <a:endParaRPr lang="en-US"/>
        </a:p>
      </dgm:t>
    </dgm:pt>
    <dgm:pt modelId="{8EAB725D-7774-4F7A-ACBE-F6A598D89FD2}" type="pres">
      <dgm:prSet presAssocID="{B7A514F7-07A2-47F9-AF27-308722D60451}" presName="compNode" presStyleCnt="0"/>
      <dgm:spPr/>
    </dgm:pt>
    <dgm:pt modelId="{D72C83DD-DFFB-4393-8CD1-A9EC2EBC85E9}" type="pres">
      <dgm:prSet presAssocID="{B7A514F7-07A2-47F9-AF27-308722D60451}" presName="bkgdShape" presStyleLbl="node1" presStyleIdx="1" presStyleCnt="3"/>
      <dgm:spPr/>
      <dgm:t>
        <a:bodyPr/>
        <a:lstStyle/>
        <a:p>
          <a:endParaRPr lang="en-US"/>
        </a:p>
      </dgm:t>
    </dgm:pt>
    <dgm:pt modelId="{B7A45A07-C4AD-4A09-8FEA-921C555B8F74}" type="pres">
      <dgm:prSet presAssocID="{B7A514F7-07A2-47F9-AF27-308722D60451}" presName="nodeTx" presStyleLbl="node1" presStyleIdx="1" presStyleCnt="3">
        <dgm:presLayoutVars>
          <dgm:bulletEnabled val="1"/>
        </dgm:presLayoutVars>
      </dgm:prSet>
      <dgm:spPr/>
      <dgm:t>
        <a:bodyPr/>
        <a:lstStyle/>
        <a:p>
          <a:endParaRPr lang="en-US"/>
        </a:p>
      </dgm:t>
    </dgm:pt>
    <dgm:pt modelId="{643783E2-6B83-4181-B6C4-BEE7C6A59D5C}" type="pres">
      <dgm:prSet presAssocID="{B7A514F7-07A2-47F9-AF27-308722D60451}" presName="invisiNode" presStyleLbl="node1" presStyleIdx="1" presStyleCnt="3"/>
      <dgm:spPr/>
    </dgm:pt>
    <dgm:pt modelId="{1585285E-8886-4264-9C36-BEC1E822FFF9}" type="pres">
      <dgm:prSet presAssocID="{B7A514F7-07A2-47F9-AF27-308722D60451}" presName="imagNode" presStyleLbl="fgImgPlace1" presStyleIdx="1" presStyleCnt="3"/>
      <dgm:spPr>
        <a:blipFill rotWithShape="1">
          <a:blip xmlns:r="http://schemas.openxmlformats.org/officeDocument/2006/relationships" r:embed="rId2"/>
          <a:stretch>
            <a:fillRect/>
          </a:stretch>
        </a:blipFill>
      </dgm:spPr>
    </dgm:pt>
    <dgm:pt modelId="{53AB2C3A-3CC5-4B5F-B45E-BCA27877412B}" type="pres">
      <dgm:prSet presAssocID="{8BC6E3C3-EB96-4801-A642-A720E3DDA2D3}" presName="sibTrans" presStyleLbl="sibTrans2D1" presStyleIdx="0" presStyleCnt="0"/>
      <dgm:spPr/>
      <dgm:t>
        <a:bodyPr/>
        <a:lstStyle/>
        <a:p>
          <a:endParaRPr lang="en-US"/>
        </a:p>
      </dgm:t>
    </dgm:pt>
    <dgm:pt modelId="{1777AE68-56DF-4F48-8A25-D3B17FB436CE}" type="pres">
      <dgm:prSet presAssocID="{DEE4BE26-300C-4F18-A445-34A72D8B6A1D}" presName="compNode" presStyleCnt="0"/>
      <dgm:spPr/>
    </dgm:pt>
    <dgm:pt modelId="{510126BF-BE20-4CC9-BC59-B8CC9A3460DD}" type="pres">
      <dgm:prSet presAssocID="{DEE4BE26-300C-4F18-A445-34A72D8B6A1D}" presName="bkgdShape" presStyleLbl="node1" presStyleIdx="2" presStyleCnt="3"/>
      <dgm:spPr/>
      <dgm:t>
        <a:bodyPr/>
        <a:lstStyle/>
        <a:p>
          <a:endParaRPr lang="en-US"/>
        </a:p>
      </dgm:t>
    </dgm:pt>
    <dgm:pt modelId="{9E0B0C21-C13D-446B-9956-3EA257A5518C}" type="pres">
      <dgm:prSet presAssocID="{DEE4BE26-300C-4F18-A445-34A72D8B6A1D}" presName="nodeTx" presStyleLbl="node1" presStyleIdx="2" presStyleCnt="3">
        <dgm:presLayoutVars>
          <dgm:bulletEnabled val="1"/>
        </dgm:presLayoutVars>
      </dgm:prSet>
      <dgm:spPr/>
      <dgm:t>
        <a:bodyPr/>
        <a:lstStyle/>
        <a:p>
          <a:endParaRPr lang="en-US"/>
        </a:p>
      </dgm:t>
    </dgm:pt>
    <dgm:pt modelId="{3745F2DF-6E66-4509-9093-B0F0F132C281}" type="pres">
      <dgm:prSet presAssocID="{DEE4BE26-300C-4F18-A445-34A72D8B6A1D}" presName="invisiNode" presStyleLbl="node1" presStyleIdx="2" presStyleCnt="3"/>
      <dgm:spPr/>
    </dgm:pt>
    <dgm:pt modelId="{AEDDD995-3234-4D52-A6EA-E46D58EEDBBC}" type="pres">
      <dgm:prSet presAssocID="{DEE4BE26-300C-4F18-A445-34A72D8B6A1D}" presName="imagNode" presStyleLbl="fgImgPlace1" presStyleIdx="2" presStyleCnt="3"/>
      <dgm:spPr>
        <a:blipFill rotWithShape="1">
          <a:blip xmlns:r="http://schemas.openxmlformats.org/officeDocument/2006/relationships" r:embed="rId3"/>
          <a:stretch>
            <a:fillRect/>
          </a:stretch>
        </a:blipFill>
      </dgm:spPr>
    </dgm:pt>
  </dgm:ptLst>
  <dgm:cxnLst>
    <dgm:cxn modelId="{0EFEC791-9639-4DF3-958C-0E66E1CB7980}" type="presOf" srcId="{20E45646-7151-4216-B3BF-66E717A8E9E9}" destId="{6B32865F-C58D-46AE-B4FB-81A72398B06A}" srcOrd="1" destOrd="0" presId="urn:microsoft.com/office/officeart/2005/8/layout/hList7"/>
    <dgm:cxn modelId="{C82E893F-B8E1-4E18-B21A-9C1911D009E4}" srcId="{52DEA6FD-D422-4E81-815B-BA7D3040E904}" destId="{B7A514F7-07A2-47F9-AF27-308722D60451}" srcOrd="1" destOrd="0" parTransId="{DFB21B35-A3A9-402C-A5D7-A37F6C39E825}" sibTransId="{8BC6E3C3-EB96-4801-A642-A720E3DDA2D3}"/>
    <dgm:cxn modelId="{F220749E-9998-48E9-A1A8-9C603759AF17}" type="presOf" srcId="{8BC6E3C3-EB96-4801-A642-A720E3DDA2D3}" destId="{53AB2C3A-3CC5-4B5F-B45E-BCA27877412B}" srcOrd="0" destOrd="0" presId="urn:microsoft.com/office/officeart/2005/8/layout/hList7"/>
    <dgm:cxn modelId="{999B9941-6123-4B49-86D6-79CCBAD7F0D3}" type="presOf" srcId="{B7A514F7-07A2-47F9-AF27-308722D60451}" destId="{D72C83DD-DFFB-4393-8CD1-A9EC2EBC85E9}" srcOrd="0" destOrd="0" presId="urn:microsoft.com/office/officeart/2005/8/layout/hList7"/>
    <dgm:cxn modelId="{22AB0CBD-2F82-4850-809E-2BFED3EBFB3B}" type="presOf" srcId="{20E45646-7151-4216-B3BF-66E717A8E9E9}" destId="{6FF5580E-93E4-4D38-898D-AB6643DF673B}" srcOrd="0" destOrd="0" presId="urn:microsoft.com/office/officeart/2005/8/layout/hList7"/>
    <dgm:cxn modelId="{3F91FB0E-4C7F-47D2-929A-A1352A06E32C}" type="presOf" srcId="{52DEA6FD-D422-4E81-815B-BA7D3040E904}" destId="{E07D8FA5-08CB-482C-8B9C-FE191E39D9D1}" srcOrd="0" destOrd="0" presId="urn:microsoft.com/office/officeart/2005/8/layout/hList7"/>
    <dgm:cxn modelId="{C6092204-23D6-4291-865F-B01F77A98896}" srcId="{52DEA6FD-D422-4E81-815B-BA7D3040E904}" destId="{20E45646-7151-4216-B3BF-66E717A8E9E9}" srcOrd="0" destOrd="0" parTransId="{9FBDA3BA-7FA7-4ED4-92E5-D105AE3AB03E}" sibTransId="{4604C070-57B0-4D45-BFCD-380939B774D2}"/>
    <dgm:cxn modelId="{72AA10F4-654F-4EF1-98A1-7788BB42142D}" type="presOf" srcId="{DEE4BE26-300C-4F18-A445-34A72D8B6A1D}" destId="{510126BF-BE20-4CC9-BC59-B8CC9A3460DD}" srcOrd="0" destOrd="0" presId="urn:microsoft.com/office/officeart/2005/8/layout/hList7"/>
    <dgm:cxn modelId="{9BE6068E-5C66-4B6E-B236-01A0198B611E}" type="presOf" srcId="{4604C070-57B0-4D45-BFCD-380939B774D2}" destId="{09B0005A-79C8-4843-83DD-87038DE5512C}" srcOrd="0" destOrd="0" presId="urn:microsoft.com/office/officeart/2005/8/layout/hList7"/>
    <dgm:cxn modelId="{FEC47EC3-D776-412E-9657-4940B45C30DD}" type="presOf" srcId="{B7A514F7-07A2-47F9-AF27-308722D60451}" destId="{B7A45A07-C4AD-4A09-8FEA-921C555B8F74}" srcOrd="1" destOrd="0" presId="urn:microsoft.com/office/officeart/2005/8/layout/hList7"/>
    <dgm:cxn modelId="{4EE57E7A-B218-47A8-8F1F-B67C368E6F72}" type="presOf" srcId="{DEE4BE26-300C-4F18-A445-34A72D8B6A1D}" destId="{9E0B0C21-C13D-446B-9956-3EA257A5518C}" srcOrd="1" destOrd="0" presId="urn:microsoft.com/office/officeart/2005/8/layout/hList7"/>
    <dgm:cxn modelId="{0483B5D0-31DB-4C78-90C0-C0F5C5073967}" srcId="{52DEA6FD-D422-4E81-815B-BA7D3040E904}" destId="{DEE4BE26-300C-4F18-A445-34A72D8B6A1D}" srcOrd="2" destOrd="0" parTransId="{35094185-D76F-4739-A312-CEB2AE72986C}" sibTransId="{8635B4D0-5157-4C7F-90F4-B7E82E94DB7B}"/>
    <dgm:cxn modelId="{B2DB2F28-F330-4C07-859B-BE5EB72704A2}" type="presParOf" srcId="{E07D8FA5-08CB-482C-8B9C-FE191E39D9D1}" destId="{34C8A728-6395-4499-BAD5-1274349DD151}" srcOrd="0" destOrd="0" presId="urn:microsoft.com/office/officeart/2005/8/layout/hList7"/>
    <dgm:cxn modelId="{7EF00678-52BC-4CBE-B209-299EBA19367F}" type="presParOf" srcId="{E07D8FA5-08CB-482C-8B9C-FE191E39D9D1}" destId="{0038EEB8-499D-4852-9264-05C6AAA847C7}" srcOrd="1" destOrd="0" presId="urn:microsoft.com/office/officeart/2005/8/layout/hList7"/>
    <dgm:cxn modelId="{B2EB1614-7879-486E-89D4-F10D616C91E6}" type="presParOf" srcId="{0038EEB8-499D-4852-9264-05C6AAA847C7}" destId="{8D4C0352-9DC3-4990-B8F2-C4D6E62F55F1}" srcOrd="0" destOrd="0" presId="urn:microsoft.com/office/officeart/2005/8/layout/hList7"/>
    <dgm:cxn modelId="{B8A4B0D2-8D17-472F-8797-40F3BBA0508F}" type="presParOf" srcId="{8D4C0352-9DC3-4990-B8F2-C4D6E62F55F1}" destId="{6FF5580E-93E4-4D38-898D-AB6643DF673B}" srcOrd="0" destOrd="0" presId="urn:microsoft.com/office/officeart/2005/8/layout/hList7"/>
    <dgm:cxn modelId="{7826D639-5AF6-4FB5-9C45-7CB95A024981}" type="presParOf" srcId="{8D4C0352-9DC3-4990-B8F2-C4D6E62F55F1}" destId="{6B32865F-C58D-46AE-B4FB-81A72398B06A}" srcOrd="1" destOrd="0" presId="urn:microsoft.com/office/officeart/2005/8/layout/hList7"/>
    <dgm:cxn modelId="{C0380501-51BE-4136-9450-834B6F1D208B}" type="presParOf" srcId="{8D4C0352-9DC3-4990-B8F2-C4D6E62F55F1}" destId="{452005A0-5DFA-4602-A7E0-4A0E06284A90}" srcOrd="2" destOrd="0" presId="urn:microsoft.com/office/officeart/2005/8/layout/hList7"/>
    <dgm:cxn modelId="{F70362D3-3F5F-40BA-B501-7255DBF21992}" type="presParOf" srcId="{8D4C0352-9DC3-4990-B8F2-C4D6E62F55F1}" destId="{77155A50-51C9-4AAD-8FF9-6B1E62A2308A}" srcOrd="3" destOrd="0" presId="urn:microsoft.com/office/officeart/2005/8/layout/hList7"/>
    <dgm:cxn modelId="{B3AF47D2-6F1E-4496-9A1A-AD5B8F77FC4A}" type="presParOf" srcId="{0038EEB8-499D-4852-9264-05C6AAA847C7}" destId="{09B0005A-79C8-4843-83DD-87038DE5512C}" srcOrd="1" destOrd="0" presId="urn:microsoft.com/office/officeart/2005/8/layout/hList7"/>
    <dgm:cxn modelId="{D10FBCCB-BACD-4733-A1CB-E46562242A1E}" type="presParOf" srcId="{0038EEB8-499D-4852-9264-05C6AAA847C7}" destId="{8EAB725D-7774-4F7A-ACBE-F6A598D89FD2}" srcOrd="2" destOrd="0" presId="urn:microsoft.com/office/officeart/2005/8/layout/hList7"/>
    <dgm:cxn modelId="{6EF6702E-A6B4-4FFC-BEC6-300E422FCF08}" type="presParOf" srcId="{8EAB725D-7774-4F7A-ACBE-F6A598D89FD2}" destId="{D72C83DD-DFFB-4393-8CD1-A9EC2EBC85E9}" srcOrd="0" destOrd="0" presId="urn:microsoft.com/office/officeart/2005/8/layout/hList7"/>
    <dgm:cxn modelId="{1CB3E190-3A64-4422-BACE-56D54797B161}" type="presParOf" srcId="{8EAB725D-7774-4F7A-ACBE-F6A598D89FD2}" destId="{B7A45A07-C4AD-4A09-8FEA-921C555B8F74}" srcOrd="1" destOrd="0" presId="urn:microsoft.com/office/officeart/2005/8/layout/hList7"/>
    <dgm:cxn modelId="{7FC190F6-6AE9-404C-A2F7-DFA539D99B9E}" type="presParOf" srcId="{8EAB725D-7774-4F7A-ACBE-F6A598D89FD2}" destId="{643783E2-6B83-4181-B6C4-BEE7C6A59D5C}" srcOrd="2" destOrd="0" presId="urn:microsoft.com/office/officeart/2005/8/layout/hList7"/>
    <dgm:cxn modelId="{CC66D584-F204-4C22-96E9-C9C5E622630C}" type="presParOf" srcId="{8EAB725D-7774-4F7A-ACBE-F6A598D89FD2}" destId="{1585285E-8886-4264-9C36-BEC1E822FFF9}" srcOrd="3" destOrd="0" presId="urn:microsoft.com/office/officeart/2005/8/layout/hList7"/>
    <dgm:cxn modelId="{007C9F81-D0D2-4C30-8608-88CA62C26275}" type="presParOf" srcId="{0038EEB8-499D-4852-9264-05C6AAA847C7}" destId="{53AB2C3A-3CC5-4B5F-B45E-BCA27877412B}" srcOrd="3" destOrd="0" presId="urn:microsoft.com/office/officeart/2005/8/layout/hList7"/>
    <dgm:cxn modelId="{E856C1A9-F771-4517-BD42-007AEF8D0E1D}" type="presParOf" srcId="{0038EEB8-499D-4852-9264-05C6AAA847C7}" destId="{1777AE68-56DF-4F48-8A25-D3B17FB436CE}" srcOrd="4" destOrd="0" presId="urn:microsoft.com/office/officeart/2005/8/layout/hList7"/>
    <dgm:cxn modelId="{A36FB260-3106-4273-8CAA-3001EA788A62}" type="presParOf" srcId="{1777AE68-56DF-4F48-8A25-D3B17FB436CE}" destId="{510126BF-BE20-4CC9-BC59-B8CC9A3460DD}" srcOrd="0" destOrd="0" presId="urn:microsoft.com/office/officeart/2005/8/layout/hList7"/>
    <dgm:cxn modelId="{4134C4E0-BA07-45D7-8B9C-8C7DD92C19DE}" type="presParOf" srcId="{1777AE68-56DF-4F48-8A25-D3B17FB436CE}" destId="{9E0B0C21-C13D-446B-9956-3EA257A5518C}" srcOrd="1" destOrd="0" presId="urn:microsoft.com/office/officeart/2005/8/layout/hList7"/>
    <dgm:cxn modelId="{90209ECE-CC11-4E48-8E61-033072F193F5}" type="presParOf" srcId="{1777AE68-56DF-4F48-8A25-D3B17FB436CE}" destId="{3745F2DF-6E66-4509-9093-B0F0F132C281}" srcOrd="2" destOrd="0" presId="urn:microsoft.com/office/officeart/2005/8/layout/hList7"/>
    <dgm:cxn modelId="{3A63EE82-8B72-4959-91A0-EF203F1A0B33}" type="presParOf" srcId="{1777AE68-56DF-4F48-8A25-D3B17FB436CE}" destId="{AEDDD995-3234-4D52-A6EA-E46D58EEDBB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9FF88A-9AB8-4FFC-8061-ADD0FC78AC8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7E30769-4E31-416A-9B20-F9D152278A91}">
      <dgm:prSet phldrT="[Text]"/>
      <dgm:spPr/>
      <dgm:t>
        <a:bodyPr/>
        <a:lstStyle/>
        <a:p>
          <a:r>
            <a:rPr lang="en-US" dirty="0" smtClean="0"/>
            <a:t>Too High</a:t>
          </a:r>
          <a:endParaRPr lang="en-US" dirty="0"/>
        </a:p>
      </dgm:t>
    </dgm:pt>
    <dgm:pt modelId="{59750843-A672-408A-8DCE-7E127EC21E07}" type="parTrans" cxnId="{FD21872D-7446-4CF9-A1FC-01A29F0121A3}">
      <dgm:prSet/>
      <dgm:spPr/>
      <dgm:t>
        <a:bodyPr/>
        <a:lstStyle/>
        <a:p>
          <a:endParaRPr lang="en-US"/>
        </a:p>
      </dgm:t>
    </dgm:pt>
    <dgm:pt modelId="{5003F6AE-5679-48A4-ADC4-03EB1146A8A9}" type="sibTrans" cxnId="{FD21872D-7446-4CF9-A1FC-01A29F0121A3}">
      <dgm:prSet/>
      <dgm:spPr/>
      <dgm:t>
        <a:bodyPr/>
        <a:lstStyle/>
        <a:p>
          <a:endParaRPr lang="en-US"/>
        </a:p>
      </dgm:t>
    </dgm:pt>
    <dgm:pt modelId="{6FD79A91-AECF-4588-A078-4A072BFD5F8A}">
      <dgm:prSet phldrT="[Text]"/>
      <dgm:spPr>
        <a:solidFill>
          <a:srgbClr val="FF0000"/>
        </a:solidFill>
      </dgm:spPr>
      <dgm:t>
        <a:bodyPr/>
        <a:lstStyle/>
        <a:p>
          <a:r>
            <a:rPr lang="en-US" dirty="0" smtClean="0"/>
            <a:t>Heavy Work</a:t>
          </a:r>
          <a:endParaRPr lang="en-US" dirty="0"/>
        </a:p>
      </dgm:t>
    </dgm:pt>
    <dgm:pt modelId="{B621085B-2A2A-434E-86D2-8C06A09F0095}" type="parTrans" cxnId="{006E59BB-EE69-4319-9D85-C45C36FDD7D6}">
      <dgm:prSet/>
      <dgm:spPr/>
      <dgm:t>
        <a:bodyPr/>
        <a:lstStyle/>
        <a:p>
          <a:endParaRPr lang="en-US"/>
        </a:p>
      </dgm:t>
    </dgm:pt>
    <dgm:pt modelId="{92999990-AEFA-429B-8D9C-1E4357E1F548}" type="sibTrans" cxnId="{006E59BB-EE69-4319-9D85-C45C36FDD7D6}">
      <dgm:prSet/>
      <dgm:spPr/>
      <dgm:t>
        <a:bodyPr/>
        <a:lstStyle/>
        <a:p>
          <a:endParaRPr lang="en-US"/>
        </a:p>
      </dgm:t>
    </dgm:pt>
    <dgm:pt modelId="{9B2C6611-B5AD-439D-B780-FA8329D7F45E}">
      <dgm:prSet phldrT="[Text]"/>
      <dgm:spPr>
        <a:solidFill>
          <a:srgbClr val="FF0000"/>
        </a:solidFill>
      </dgm:spPr>
      <dgm:t>
        <a:bodyPr/>
        <a:lstStyle/>
        <a:p>
          <a:r>
            <a:rPr lang="en-US" dirty="0" smtClean="0"/>
            <a:t>Chew/Suck on Something</a:t>
          </a:r>
          <a:endParaRPr lang="en-US" dirty="0"/>
        </a:p>
      </dgm:t>
    </dgm:pt>
    <dgm:pt modelId="{C0EAE4A7-72EE-4A58-8B3E-C6AAB5BF983E}" type="parTrans" cxnId="{83D260CD-6E03-441B-AEE8-BF361169FD1C}">
      <dgm:prSet/>
      <dgm:spPr/>
      <dgm:t>
        <a:bodyPr/>
        <a:lstStyle/>
        <a:p>
          <a:endParaRPr lang="en-US"/>
        </a:p>
      </dgm:t>
    </dgm:pt>
    <dgm:pt modelId="{E038FC41-948D-479B-8EF5-DA34FE818C12}" type="sibTrans" cxnId="{83D260CD-6E03-441B-AEE8-BF361169FD1C}">
      <dgm:prSet/>
      <dgm:spPr/>
      <dgm:t>
        <a:bodyPr/>
        <a:lstStyle/>
        <a:p>
          <a:endParaRPr lang="en-US"/>
        </a:p>
      </dgm:t>
    </dgm:pt>
    <dgm:pt modelId="{B6AF66A3-293D-40F1-8BE8-A7C456CC6EFE}">
      <dgm:prSet phldrT="[Text]"/>
      <dgm:spPr>
        <a:solidFill>
          <a:srgbClr val="FF0000"/>
        </a:solidFill>
      </dgm:spPr>
      <dgm:t>
        <a:bodyPr/>
        <a:lstStyle/>
        <a:p>
          <a:r>
            <a:rPr lang="en-US" dirty="0" smtClean="0"/>
            <a:t>Calming Music or Metronome</a:t>
          </a:r>
          <a:endParaRPr lang="en-US" dirty="0"/>
        </a:p>
      </dgm:t>
    </dgm:pt>
    <dgm:pt modelId="{97E71610-0D68-40A3-B408-39394B27150A}" type="parTrans" cxnId="{DA3C2A7A-B98D-4996-8DE6-FBFD0F1CCE00}">
      <dgm:prSet/>
      <dgm:spPr/>
      <dgm:t>
        <a:bodyPr/>
        <a:lstStyle/>
        <a:p>
          <a:endParaRPr lang="en-US"/>
        </a:p>
      </dgm:t>
    </dgm:pt>
    <dgm:pt modelId="{E993BE22-163F-46DC-9A69-AE3CA285A683}" type="sibTrans" cxnId="{DA3C2A7A-B98D-4996-8DE6-FBFD0F1CCE00}">
      <dgm:prSet/>
      <dgm:spPr/>
      <dgm:t>
        <a:bodyPr/>
        <a:lstStyle/>
        <a:p>
          <a:endParaRPr lang="en-US"/>
        </a:p>
      </dgm:t>
    </dgm:pt>
    <dgm:pt modelId="{91C7814C-2AAA-47C8-A2EE-1F66BD781E3D}">
      <dgm:prSet phldrT="[Text]"/>
      <dgm:spPr>
        <a:solidFill>
          <a:srgbClr val="FF0000"/>
        </a:solidFill>
      </dgm:spPr>
      <dgm:t>
        <a:bodyPr/>
        <a:lstStyle/>
        <a:p>
          <a:r>
            <a:rPr lang="en-US" dirty="0" smtClean="0"/>
            <a:t>Purposeful Activity</a:t>
          </a:r>
          <a:endParaRPr lang="en-US" dirty="0"/>
        </a:p>
      </dgm:t>
    </dgm:pt>
    <dgm:pt modelId="{87487D82-4069-4C7B-BBE4-40619DBFEA35}" type="parTrans" cxnId="{3C86376D-C5D8-4610-9622-1EE2032215FD}">
      <dgm:prSet/>
      <dgm:spPr/>
      <dgm:t>
        <a:bodyPr/>
        <a:lstStyle/>
        <a:p>
          <a:endParaRPr lang="en-US"/>
        </a:p>
      </dgm:t>
    </dgm:pt>
    <dgm:pt modelId="{F1F43793-DA34-400B-AF0E-A2F8875015E9}" type="sibTrans" cxnId="{3C86376D-C5D8-4610-9622-1EE2032215FD}">
      <dgm:prSet/>
      <dgm:spPr/>
      <dgm:t>
        <a:bodyPr/>
        <a:lstStyle/>
        <a:p>
          <a:endParaRPr lang="en-US"/>
        </a:p>
      </dgm:t>
    </dgm:pt>
    <dgm:pt modelId="{8B5C49E8-BA71-4438-8AEE-34A94911E1FB}" type="pres">
      <dgm:prSet presAssocID="{E39FF88A-9AB8-4FFC-8061-ADD0FC78AC80}" presName="diagram" presStyleCnt="0">
        <dgm:presLayoutVars>
          <dgm:chMax val="1"/>
          <dgm:dir/>
          <dgm:animLvl val="ctr"/>
          <dgm:resizeHandles val="exact"/>
        </dgm:presLayoutVars>
      </dgm:prSet>
      <dgm:spPr/>
      <dgm:t>
        <a:bodyPr/>
        <a:lstStyle/>
        <a:p>
          <a:endParaRPr lang="en-US"/>
        </a:p>
      </dgm:t>
    </dgm:pt>
    <dgm:pt modelId="{A4709E67-F75F-4DDB-930D-31A8C82BD04E}" type="pres">
      <dgm:prSet presAssocID="{E39FF88A-9AB8-4FFC-8061-ADD0FC78AC80}" presName="matrix" presStyleCnt="0"/>
      <dgm:spPr/>
    </dgm:pt>
    <dgm:pt modelId="{ACF40A33-B4CB-46A0-AD20-DE9C3F1A4090}" type="pres">
      <dgm:prSet presAssocID="{E39FF88A-9AB8-4FFC-8061-ADD0FC78AC80}" presName="tile1" presStyleLbl="node1" presStyleIdx="0" presStyleCnt="4"/>
      <dgm:spPr/>
      <dgm:t>
        <a:bodyPr/>
        <a:lstStyle/>
        <a:p>
          <a:endParaRPr lang="en-US"/>
        </a:p>
      </dgm:t>
    </dgm:pt>
    <dgm:pt modelId="{3AE9940B-719E-406E-A2AC-DCF56AFA9031}" type="pres">
      <dgm:prSet presAssocID="{E39FF88A-9AB8-4FFC-8061-ADD0FC78AC80}" presName="tile1text" presStyleLbl="node1" presStyleIdx="0" presStyleCnt="4">
        <dgm:presLayoutVars>
          <dgm:chMax val="0"/>
          <dgm:chPref val="0"/>
          <dgm:bulletEnabled val="1"/>
        </dgm:presLayoutVars>
      </dgm:prSet>
      <dgm:spPr/>
      <dgm:t>
        <a:bodyPr/>
        <a:lstStyle/>
        <a:p>
          <a:endParaRPr lang="en-US"/>
        </a:p>
      </dgm:t>
    </dgm:pt>
    <dgm:pt modelId="{7C7AD4EE-64D7-4B84-9F7F-AA855CABE90A}" type="pres">
      <dgm:prSet presAssocID="{E39FF88A-9AB8-4FFC-8061-ADD0FC78AC80}" presName="tile2" presStyleLbl="node1" presStyleIdx="1" presStyleCnt="4"/>
      <dgm:spPr/>
      <dgm:t>
        <a:bodyPr/>
        <a:lstStyle/>
        <a:p>
          <a:endParaRPr lang="en-US"/>
        </a:p>
      </dgm:t>
    </dgm:pt>
    <dgm:pt modelId="{3AE74356-420B-44E2-99E7-18F5276FAFE1}" type="pres">
      <dgm:prSet presAssocID="{E39FF88A-9AB8-4FFC-8061-ADD0FC78AC80}" presName="tile2text" presStyleLbl="node1" presStyleIdx="1" presStyleCnt="4">
        <dgm:presLayoutVars>
          <dgm:chMax val="0"/>
          <dgm:chPref val="0"/>
          <dgm:bulletEnabled val="1"/>
        </dgm:presLayoutVars>
      </dgm:prSet>
      <dgm:spPr/>
      <dgm:t>
        <a:bodyPr/>
        <a:lstStyle/>
        <a:p>
          <a:endParaRPr lang="en-US"/>
        </a:p>
      </dgm:t>
    </dgm:pt>
    <dgm:pt modelId="{34F4FD42-9CD7-4257-9316-96A2CD560663}" type="pres">
      <dgm:prSet presAssocID="{E39FF88A-9AB8-4FFC-8061-ADD0FC78AC80}" presName="tile3" presStyleLbl="node1" presStyleIdx="2" presStyleCnt="4"/>
      <dgm:spPr/>
      <dgm:t>
        <a:bodyPr/>
        <a:lstStyle/>
        <a:p>
          <a:endParaRPr lang="en-US"/>
        </a:p>
      </dgm:t>
    </dgm:pt>
    <dgm:pt modelId="{F777779E-6185-4F2A-97E2-F2CCB82952D5}" type="pres">
      <dgm:prSet presAssocID="{E39FF88A-9AB8-4FFC-8061-ADD0FC78AC80}" presName="tile3text" presStyleLbl="node1" presStyleIdx="2" presStyleCnt="4">
        <dgm:presLayoutVars>
          <dgm:chMax val="0"/>
          <dgm:chPref val="0"/>
          <dgm:bulletEnabled val="1"/>
        </dgm:presLayoutVars>
      </dgm:prSet>
      <dgm:spPr/>
      <dgm:t>
        <a:bodyPr/>
        <a:lstStyle/>
        <a:p>
          <a:endParaRPr lang="en-US"/>
        </a:p>
      </dgm:t>
    </dgm:pt>
    <dgm:pt modelId="{274DB06C-05D3-4D00-A93A-1272806733B8}" type="pres">
      <dgm:prSet presAssocID="{E39FF88A-9AB8-4FFC-8061-ADD0FC78AC80}" presName="tile4" presStyleLbl="node1" presStyleIdx="3" presStyleCnt="4"/>
      <dgm:spPr/>
      <dgm:t>
        <a:bodyPr/>
        <a:lstStyle/>
        <a:p>
          <a:endParaRPr lang="en-US"/>
        </a:p>
      </dgm:t>
    </dgm:pt>
    <dgm:pt modelId="{6BC56FC0-DF79-48F8-93F1-D1BD1DA0A0E2}" type="pres">
      <dgm:prSet presAssocID="{E39FF88A-9AB8-4FFC-8061-ADD0FC78AC80}" presName="tile4text" presStyleLbl="node1" presStyleIdx="3" presStyleCnt="4">
        <dgm:presLayoutVars>
          <dgm:chMax val="0"/>
          <dgm:chPref val="0"/>
          <dgm:bulletEnabled val="1"/>
        </dgm:presLayoutVars>
      </dgm:prSet>
      <dgm:spPr/>
      <dgm:t>
        <a:bodyPr/>
        <a:lstStyle/>
        <a:p>
          <a:endParaRPr lang="en-US"/>
        </a:p>
      </dgm:t>
    </dgm:pt>
    <dgm:pt modelId="{54C30B06-FA34-4711-B70A-C7A0B667B0E9}" type="pres">
      <dgm:prSet presAssocID="{E39FF88A-9AB8-4FFC-8061-ADD0FC78AC80}" presName="centerTile" presStyleLbl="fgShp" presStyleIdx="0" presStyleCnt="1">
        <dgm:presLayoutVars>
          <dgm:chMax val="0"/>
          <dgm:chPref val="0"/>
        </dgm:presLayoutVars>
      </dgm:prSet>
      <dgm:spPr/>
      <dgm:t>
        <a:bodyPr/>
        <a:lstStyle/>
        <a:p>
          <a:endParaRPr lang="en-US"/>
        </a:p>
      </dgm:t>
    </dgm:pt>
  </dgm:ptLst>
  <dgm:cxnLst>
    <dgm:cxn modelId="{16E75479-3F55-479F-8AA5-030E9D210472}" type="presOf" srcId="{6FD79A91-AECF-4588-A078-4A072BFD5F8A}" destId="{3AE9940B-719E-406E-A2AC-DCF56AFA9031}" srcOrd="1" destOrd="0" presId="urn:microsoft.com/office/officeart/2005/8/layout/matrix1"/>
    <dgm:cxn modelId="{DA3C2A7A-B98D-4996-8DE6-FBFD0F1CCE00}" srcId="{A7E30769-4E31-416A-9B20-F9D152278A91}" destId="{B6AF66A3-293D-40F1-8BE8-A7C456CC6EFE}" srcOrd="2" destOrd="0" parTransId="{97E71610-0D68-40A3-B408-39394B27150A}" sibTransId="{E993BE22-163F-46DC-9A69-AE3CA285A683}"/>
    <dgm:cxn modelId="{3C86376D-C5D8-4610-9622-1EE2032215FD}" srcId="{A7E30769-4E31-416A-9B20-F9D152278A91}" destId="{91C7814C-2AAA-47C8-A2EE-1F66BD781E3D}" srcOrd="3" destOrd="0" parTransId="{87487D82-4069-4C7B-BBE4-40619DBFEA35}" sibTransId="{F1F43793-DA34-400B-AF0E-A2F8875015E9}"/>
    <dgm:cxn modelId="{FD21872D-7446-4CF9-A1FC-01A29F0121A3}" srcId="{E39FF88A-9AB8-4FFC-8061-ADD0FC78AC80}" destId="{A7E30769-4E31-416A-9B20-F9D152278A91}" srcOrd="0" destOrd="0" parTransId="{59750843-A672-408A-8DCE-7E127EC21E07}" sibTransId="{5003F6AE-5679-48A4-ADC4-03EB1146A8A9}"/>
    <dgm:cxn modelId="{58F080C3-80C4-48D6-9FE5-920A61B5F11A}" type="presOf" srcId="{6FD79A91-AECF-4588-A078-4A072BFD5F8A}" destId="{ACF40A33-B4CB-46A0-AD20-DE9C3F1A4090}" srcOrd="0" destOrd="0" presId="urn:microsoft.com/office/officeart/2005/8/layout/matrix1"/>
    <dgm:cxn modelId="{79316436-C2F8-4CDB-912C-5A7C0C62E0A7}" type="presOf" srcId="{B6AF66A3-293D-40F1-8BE8-A7C456CC6EFE}" destId="{F777779E-6185-4F2A-97E2-F2CCB82952D5}" srcOrd="1" destOrd="0" presId="urn:microsoft.com/office/officeart/2005/8/layout/matrix1"/>
    <dgm:cxn modelId="{185D8445-90C6-4879-8A1E-000E0F161F77}" type="presOf" srcId="{9B2C6611-B5AD-439D-B780-FA8329D7F45E}" destId="{3AE74356-420B-44E2-99E7-18F5276FAFE1}" srcOrd="1" destOrd="0" presId="urn:microsoft.com/office/officeart/2005/8/layout/matrix1"/>
    <dgm:cxn modelId="{B9CB121A-5404-484A-A02E-6CA73595E5B7}" type="presOf" srcId="{9B2C6611-B5AD-439D-B780-FA8329D7F45E}" destId="{7C7AD4EE-64D7-4B84-9F7F-AA855CABE90A}" srcOrd="0" destOrd="0" presId="urn:microsoft.com/office/officeart/2005/8/layout/matrix1"/>
    <dgm:cxn modelId="{16B23F4E-B3F4-4922-B0C3-927B5BF9AB53}" type="presOf" srcId="{B6AF66A3-293D-40F1-8BE8-A7C456CC6EFE}" destId="{34F4FD42-9CD7-4257-9316-96A2CD560663}" srcOrd="0" destOrd="0" presId="urn:microsoft.com/office/officeart/2005/8/layout/matrix1"/>
    <dgm:cxn modelId="{14D9D789-8D2E-49E8-9B6E-A954D49A3DC7}" type="presOf" srcId="{E39FF88A-9AB8-4FFC-8061-ADD0FC78AC80}" destId="{8B5C49E8-BA71-4438-8AEE-34A94911E1FB}" srcOrd="0" destOrd="0" presId="urn:microsoft.com/office/officeart/2005/8/layout/matrix1"/>
    <dgm:cxn modelId="{7B75F818-6E49-4F97-A830-BD7AEFA117AE}" type="presOf" srcId="{A7E30769-4E31-416A-9B20-F9D152278A91}" destId="{54C30B06-FA34-4711-B70A-C7A0B667B0E9}" srcOrd="0" destOrd="0" presId="urn:microsoft.com/office/officeart/2005/8/layout/matrix1"/>
    <dgm:cxn modelId="{83D260CD-6E03-441B-AEE8-BF361169FD1C}" srcId="{A7E30769-4E31-416A-9B20-F9D152278A91}" destId="{9B2C6611-B5AD-439D-B780-FA8329D7F45E}" srcOrd="1" destOrd="0" parTransId="{C0EAE4A7-72EE-4A58-8B3E-C6AAB5BF983E}" sibTransId="{E038FC41-948D-479B-8EF5-DA34FE818C12}"/>
    <dgm:cxn modelId="{B63A63BB-C670-4731-9FE1-3C85DA8E7CEA}" type="presOf" srcId="{91C7814C-2AAA-47C8-A2EE-1F66BD781E3D}" destId="{6BC56FC0-DF79-48F8-93F1-D1BD1DA0A0E2}" srcOrd="1" destOrd="0" presId="urn:microsoft.com/office/officeart/2005/8/layout/matrix1"/>
    <dgm:cxn modelId="{006E59BB-EE69-4319-9D85-C45C36FDD7D6}" srcId="{A7E30769-4E31-416A-9B20-F9D152278A91}" destId="{6FD79A91-AECF-4588-A078-4A072BFD5F8A}" srcOrd="0" destOrd="0" parTransId="{B621085B-2A2A-434E-86D2-8C06A09F0095}" sibTransId="{92999990-AEFA-429B-8D9C-1E4357E1F548}"/>
    <dgm:cxn modelId="{01C7CCE5-0781-4309-A5F7-C3DB74C7D308}" type="presOf" srcId="{91C7814C-2AAA-47C8-A2EE-1F66BD781E3D}" destId="{274DB06C-05D3-4D00-A93A-1272806733B8}" srcOrd="0" destOrd="0" presId="urn:microsoft.com/office/officeart/2005/8/layout/matrix1"/>
    <dgm:cxn modelId="{224017EE-4E12-4EB8-BCC4-B8E21E10D15B}" type="presParOf" srcId="{8B5C49E8-BA71-4438-8AEE-34A94911E1FB}" destId="{A4709E67-F75F-4DDB-930D-31A8C82BD04E}" srcOrd="0" destOrd="0" presId="urn:microsoft.com/office/officeart/2005/8/layout/matrix1"/>
    <dgm:cxn modelId="{7543E713-B6EC-4AB2-909D-030DAFCB4BF5}" type="presParOf" srcId="{A4709E67-F75F-4DDB-930D-31A8C82BD04E}" destId="{ACF40A33-B4CB-46A0-AD20-DE9C3F1A4090}" srcOrd="0" destOrd="0" presId="urn:microsoft.com/office/officeart/2005/8/layout/matrix1"/>
    <dgm:cxn modelId="{A3059F09-4B2D-411C-B2FA-296288404BE7}" type="presParOf" srcId="{A4709E67-F75F-4DDB-930D-31A8C82BD04E}" destId="{3AE9940B-719E-406E-A2AC-DCF56AFA9031}" srcOrd="1" destOrd="0" presId="urn:microsoft.com/office/officeart/2005/8/layout/matrix1"/>
    <dgm:cxn modelId="{0B8ACD06-DAB9-4F1C-BD3D-3103FD9E6F39}" type="presParOf" srcId="{A4709E67-F75F-4DDB-930D-31A8C82BD04E}" destId="{7C7AD4EE-64D7-4B84-9F7F-AA855CABE90A}" srcOrd="2" destOrd="0" presId="urn:microsoft.com/office/officeart/2005/8/layout/matrix1"/>
    <dgm:cxn modelId="{8A202D10-B88D-4493-98C9-654CF68EA51B}" type="presParOf" srcId="{A4709E67-F75F-4DDB-930D-31A8C82BD04E}" destId="{3AE74356-420B-44E2-99E7-18F5276FAFE1}" srcOrd="3" destOrd="0" presId="urn:microsoft.com/office/officeart/2005/8/layout/matrix1"/>
    <dgm:cxn modelId="{A1595E26-B304-4F75-8579-118147E59E6F}" type="presParOf" srcId="{A4709E67-F75F-4DDB-930D-31A8C82BD04E}" destId="{34F4FD42-9CD7-4257-9316-96A2CD560663}" srcOrd="4" destOrd="0" presId="urn:microsoft.com/office/officeart/2005/8/layout/matrix1"/>
    <dgm:cxn modelId="{CF1B271A-B0DD-47D8-9A8C-536D037AAC30}" type="presParOf" srcId="{A4709E67-F75F-4DDB-930D-31A8C82BD04E}" destId="{F777779E-6185-4F2A-97E2-F2CCB82952D5}" srcOrd="5" destOrd="0" presId="urn:microsoft.com/office/officeart/2005/8/layout/matrix1"/>
    <dgm:cxn modelId="{051F7CAC-0F92-4987-A5CC-057F90E1AE5D}" type="presParOf" srcId="{A4709E67-F75F-4DDB-930D-31A8C82BD04E}" destId="{274DB06C-05D3-4D00-A93A-1272806733B8}" srcOrd="6" destOrd="0" presId="urn:microsoft.com/office/officeart/2005/8/layout/matrix1"/>
    <dgm:cxn modelId="{10D2C256-959F-44F6-8C79-45F5707D036B}" type="presParOf" srcId="{A4709E67-F75F-4DDB-930D-31A8C82BD04E}" destId="{6BC56FC0-DF79-48F8-93F1-D1BD1DA0A0E2}" srcOrd="7" destOrd="0" presId="urn:microsoft.com/office/officeart/2005/8/layout/matrix1"/>
    <dgm:cxn modelId="{F446B309-D442-48CF-AF7A-9C9EC46CF846}" type="presParOf" srcId="{8B5C49E8-BA71-4438-8AEE-34A94911E1FB}" destId="{54C30B06-FA34-4711-B70A-C7A0B667B0E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A45407-F0E0-44F8-82C2-983E7CB2604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1136BD4C-0B9C-471E-9BE2-E5533B20B31D}">
      <dgm:prSet phldrT="[Text]"/>
      <dgm:spPr/>
      <dgm:t>
        <a:bodyPr/>
        <a:lstStyle/>
        <a:p>
          <a:r>
            <a:rPr lang="en-US" dirty="0" smtClean="0"/>
            <a:t>Too Low</a:t>
          </a:r>
          <a:endParaRPr lang="en-US" dirty="0"/>
        </a:p>
      </dgm:t>
    </dgm:pt>
    <dgm:pt modelId="{4D4D4B54-5AA4-4699-B0D7-98427F7AC7CC}" type="parTrans" cxnId="{EA5786F0-7844-445A-9FF5-6CB88D392877}">
      <dgm:prSet/>
      <dgm:spPr/>
      <dgm:t>
        <a:bodyPr/>
        <a:lstStyle/>
        <a:p>
          <a:endParaRPr lang="en-US"/>
        </a:p>
      </dgm:t>
    </dgm:pt>
    <dgm:pt modelId="{E9E9419C-D7F3-4A6D-8E45-7657872581C1}" type="sibTrans" cxnId="{EA5786F0-7844-445A-9FF5-6CB88D392877}">
      <dgm:prSet/>
      <dgm:spPr/>
      <dgm:t>
        <a:bodyPr/>
        <a:lstStyle/>
        <a:p>
          <a:endParaRPr lang="en-US"/>
        </a:p>
      </dgm:t>
    </dgm:pt>
    <dgm:pt modelId="{FF72EC26-5958-403E-98E5-8B004A23403F}">
      <dgm:prSet phldrT="[Text]"/>
      <dgm:spPr>
        <a:solidFill>
          <a:srgbClr val="FFC000"/>
        </a:solidFill>
      </dgm:spPr>
      <dgm:t>
        <a:bodyPr/>
        <a:lstStyle/>
        <a:p>
          <a:r>
            <a:rPr lang="en-US" dirty="0" smtClean="0"/>
            <a:t>Quick Activity</a:t>
          </a:r>
          <a:endParaRPr lang="en-US" dirty="0"/>
        </a:p>
      </dgm:t>
    </dgm:pt>
    <dgm:pt modelId="{D6E75ECA-C8F9-422E-BDD9-6063EB461AB6}" type="parTrans" cxnId="{20DAD217-636A-44FD-8DF1-F9D9BF59A6AE}">
      <dgm:prSet/>
      <dgm:spPr/>
      <dgm:t>
        <a:bodyPr/>
        <a:lstStyle/>
        <a:p>
          <a:endParaRPr lang="en-US"/>
        </a:p>
      </dgm:t>
    </dgm:pt>
    <dgm:pt modelId="{9652AA25-BB95-4FAA-A0D2-3199AD48E60C}" type="sibTrans" cxnId="{20DAD217-636A-44FD-8DF1-F9D9BF59A6AE}">
      <dgm:prSet/>
      <dgm:spPr/>
      <dgm:t>
        <a:bodyPr/>
        <a:lstStyle/>
        <a:p>
          <a:endParaRPr lang="en-US"/>
        </a:p>
      </dgm:t>
    </dgm:pt>
    <dgm:pt modelId="{0D48B0AF-9554-47BB-9889-107877C3816F}">
      <dgm:prSet phldrT="[Text]"/>
      <dgm:spPr>
        <a:solidFill>
          <a:srgbClr val="FFC000"/>
        </a:solidFill>
      </dgm:spPr>
      <dgm:t>
        <a:bodyPr/>
        <a:lstStyle/>
        <a:p>
          <a:r>
            <a:rPr lang="en-US" dirty="0" smtClean="0"/>
            <a:t>Food – Crunchy, Sour, Hard</a:t>
          </a:r>
          <a:endParaRPr lang="en-US" dirty="0"/>
        </a:p>
      </dgm:t>
    </dgm:pt>
    <dgm:pt modelId="{102308CF-D358-48D1-AF33-EF546B3645A3}" type="parTrans" cxnId="{01988BDD-18D0-4B57-BA0E-2032B824E96C}">
      <dgm:prSet/>
      <dgm:spPr/>
      <dgm:t>
        <a:bodyPr/>
        <a:lstStyle/>
        <a:p>
          <a:endParaRPr lang="en-US"/>
        </a:p>
      </dgm:t>
    </dgm:pt>
    <dgm:pt modelId="{FCBED27C-60A8-4F44-B005-F7757E3742FC}" type="sibTrans" cxnId="{01988BDD-18D0-4B57-BA0E-2032B824E96C}">
      <dgm:prSet/>
      <dgm:spPr/>
      <dgm:t>
        <a:bodyPr/>
        <a:lstStyle/>
        <a:p>
          <a:endParaRPr lang="en-US"/>
        </a:p>
      </dgm:t>
    </dgm:pt>
    <dgm:pt modelId="{6AD65D24-A35F-44CD-9E0F-5243CA0DAAA5}">
      <dgm:prSet phldrT="[Text]"/>
      <dgm:spPr>
        <a:solidFill>
          <a:srgbClr val="FFC000"/>
        </a:solidFill>
      </dgm:spPr>
      <dgm:t>
        <a:bodyPr/>
        <a:lstStyle/>
        <a:p>
          <a:r>
            <a:rPr lang="en-US" dirty="0" smtClean="0"/>
            <a:t>Energizing Music or Metronome</a:t>
          </a:r>
          <a:endParaRPr lang="en-US" dirty="0"/>
        </a:p>
      </dgm:t>
    </dgm:pt>
    <dgm:pt modelId="{D7FA3FD7-8CA4-44B4-80B8-469382CD94B9}" type="parTrans" cxnId="{34B01363-52B8-4060-8417-F217429C7898}">
      <dgm:prSet/>
      <dgm:spPr/>
      <dgm:t>
        <a:bodyPr/>
        <a:lstStyle/>
        <a:p>
          <a:endParaRPr lang="en-US"/>
        </a:p>
      </dgm:t>
    </dgm:pt>
    <dgm:pt modelId="{3BBC863B-85A8-4A42-B255-893344542DBA}" type="sibTrans" cxnId="{34B01363-52B8-4060-8417-F217429C7898}">
      <dgm:prSet/>
      <dgm:spPr/>
      <dgm:t>
        <a:bodyPr/>
        <a:lstStyle/>
        <a:p>
          <a:endParaRPr lang="en-US"/>
        </a:p>
      </dgm:t>
    </dgm:pt>
    <dgm:pt modelId="{54947526-E358-4C31-8D3F-D5522201ADF2}">
      <dgm:prSet phldrT="[Text]"/>
      <dgm:spPr>
        <a:solidFill>
          <a:srgbClr val="FFC000"/>
        </a:solidFill>
      </dgm:spPr>
      <dgm:t>
        <a:bodyPr/>
        <a:lstStyle/>
        <a:p>
          <a:r>
            <a:rPr lang="en-US" dirty="0" smtClean="0"/>
            <a:t>Heavy Work</a:t>
          </a:r>
          <a:endParaRPr lang="en-US" dirty="0"/>
        </a:p>
      </dgm:t>
    </dgm:pt>
    <dgm:pt modelId="{4C5F8835-E672-4762-9354-F38E8A4936E3}" type="parTrans" cxnId="{D3AEB2B5-B6D4-4B6F-B91C-BEF337A7EB4E}">
      <dgm:prSet/>
      <dgm:spPr/>
      <dgm:t>
        <a:bodyPr/>
        <a:lstStyle/>
        <a:p>
          <a:endParaRPr lang="en-US"/>
        </a:p>
      </dgm:t>
    </dgm:pt>
    <dgm:pt modelId="{7073113C-960D-4FB6-8CB7-3DB62F775A0F}" type="sibTrans" cxnId="{D3AEB2B5-B6D4-4B6F-B91C-BEF337A7EB4E}">
      <dgm:prSet/>
      <dgm:spPr/>
      <dgm:t>
        <a:bodyPr/>
        <a:lstStyle/>
        <a:p>
          <a:endParaRPr lang="en-US"/>
        </a:p>
      </dgm:t>
    </dgm:pt>
    <dgm:pt modelId="{78760E82-D5E1-424A-B958-A72D1251D390}" type="pres">
      <dgm:prSet presAssocID="{E1A45407-F0E0-44F8-82C2-983E7CB26046}" presName="diagram" presStyleCnt="0">
        <dgm:presLayoutVars>
          <dgm:chMax val="1"/>
          <dgm:dir/>
          <dgm:animLvl val="ctr"/>
          <dgm:resizeHandles val="exact"/>
        </dgm:presLayoutVars>
      </dgm:prSet>
      <dgm:spPr/>
      <dgm:t>
        <a:bodyPr/>
        <a:lstStyle/>
        <a:p>
          <a:endParaRPr lang="en-US"/>
        </a:p>
      </dgm:t>
    </dgm:pt>
    <dgm:pt modelId="{0FA62261-2331-4BB1-A924-99FB37A82C76}" type="pres">
      <dgm:prSet presAssocID="{E1A45407-F0E0-44F8-82C2-983E7CB26046}" presName="matrix" presStyleCnt="0"/>
      <dgm:spPr/>
    </dgm:pt>
    <dgm:pt modelId="{D742BDB9-9CA8-4B31-82A0-13067498402E}" type="pres">
      <dgm:prSet presAssocID="{E1A45407-F0E0-44F8-82C2-983E7CB26046}" presName="tile1" presStyleLbl="node1" presStyleIdx="0" presStyleCnt="4"/>
      <dgm:spPr/>
      <dgm:t>
        <a:bodyPr/>
        <a:lstStyle/>
        <a:p>
          <a:endParaRPr lang="en-US"/>
        </a:p>
      </dgm:t>
    </dgm:pt>
    <dgm:pt modelId="{A794A984-3776-44E9-A79D-F4F4CA4FD125}" type="pres">
      <dgm:prSet presAssocID="{E1A45407-F0E0-44F8-82C2-983E7CB26046}" presName="tile1text" presStyleLbl="node1" presStyleIdx="0" presStyleCnt="4">
        <dgm:presLayoutVars>
          <dgm:chMax val="0"/>
          <dgm:chPref val="0"/>
          <dgm:bulletEnabled val="1"/>
        </dgm:presLayoutVars>
      </dgm:prSet>
      <dgm:spPr/>
      <dgm:t>
        <a:bodyPr/>
        <a:lstStyle/>
        <a:p>
          <a:endParaRPr lang="en-US"/>
        </a:p>
      </dgm:t>
    </dgm:pt>
    <dgm:pt modelId="{C6149498-8B66-47F8-BD0C-409F9B8C1324}" type="pres">
      <dgm:prSet presAssocID="{E1A45407-F0E0-44F8-82C2-983E7CB26046}" presName="tile2" presStyleLbl="node1" presStyleIdx="1" presStyleCnt="4"/>
      <dgm:spPr/>
      <dgm:t>
        <a:bodyPr/>
        <a:lstStyle/>
        <a:p>
          <a:endParaRPr lang="en-US"/>
        </a:p>
      </dgm:t>
    </dgm:pt>
    <dgm:pt modelId="{C59782B4-2DBA-40CF-AF00-7633F4394732}" type="pres">
      <dgm:prSet presAssocID="{E1A45407-F0E0-44F8-82C2-983E7CB26046}" presName="tile2text" presStyleLbl="node1" presStyleIdx="1" presStyleCnt="4">
        <dgm:presLayoutVars>
          <dgm:chMax val="0"/>
          <dgm:chPref val="0"/>
          <dgm:bulletEnabled val="1"/>
        </dgm:presLayoutVars>
      </dgm:prSet>
      <dgm:spPr/>
      <dgm:t>
        <a:bodyPr/>
        <a:lstStyle/>
        <a:p>
          <a:endParaRPr lang="en-US"/>
        </a:p>
      </dgm:t>
    </dgm:pt>
    <dgm:pt modelId="{208A9EC2-54A6-4502-97FA-2D859F979A1D}" type="pres">
      <dgm:prSet presAssocID="{E1A45407-F0E0-44F8-82C2-983E7CB26046}" presName="tile3" presStyleLbl="node1" presStyleIdx="2" presStyleCnt="4"/>
      <dgm:spPr/>
      <dgm:t>
        <a:bodyPr/>
        <a:lstStyle/>
        <a:p>
          <a:endParaRPr lang="en-US"/>
        </a:p>
      </dgm:t>
    </dgm:pt>
    <dgm:pt modelId="{9B9995F2-98F9-441C-8095-5AF5EED8EB19}" type="pres">
      <dgm:prSet presAssocID="{E1A45407-F0E0-44F8-82C2-983E7CB26046}" presName="tile3text" presStyleLbl="node1" presStyleIdx="2" presStyleCnt="4">
        <dgm:presLayoutVars>
          <dgm:chMax val="0"/>
          <dgm:chPref val="0"/>
          <dgm:bulletEnabled val="1"/>
        </dgm:presLayoutVars>
      </dgm:prSet>
      <dgm:spPr/>
      <dgm:t>
        <a:bodyPr/>
        <a:lstStyle/>
        <a:p>
          <a:endParaRPr lang="en-US"/>
        </a:p>
      </dgm:t>
    </dgm:pt>
    <dgm:pt modelId="{37F231C0-4CC4-4A89-B7AA-EB48E514537D}" type="pres">
      <dgm:prSet presAssocID="{E1A45407-F0E0-44F8-82C2-983E7CB26046}" presName="tile4" presStyleLbl="node1" presStyleIdx="3" presStyleCnt="4"/>
      <dgm:spPr/>
      <dgm:t>
        <a:bodyPr/>
        <a:lstStyle/>
        <a:p>
          <a:endParaRPr lang="en-US"/>
        </a:p>
      </dgm:t>
    </dgm:pt>
    <dgm:pt modelId="{38579FF7-0060-4CBC-9C8A-25B446421502}" type="pres">
      <dgm:prSet presAssocID="{E1A45407-F0E0-44F8-82C2-983E7CB26046}" presName="tile4text" presStyleLbl="node1" presStyleIdx="3" presStyleCnt="4">
        <dgm:presLayoutVars>
          <dgm:chMax val="0"/>
          <dgm:chPref val="0"/>
          <dgm:bulletEnabled val="1"/>
        </dgm:presLayoutVars>
      </dgm:prSet>
      <dgm:spPr/>
      <dgm:t>
        <a:bodyPr/>
        <a:lstStyle/>
        <a:p>
          <a:endParaRPr lang="en-US"/>
        </a:p>
      </dgm:t>
    </dgm:pt>
    <dgm:pt modelId="{A671544B-01B8-41BA-AA40-35910BA7BCF8}" type="pres">
      <dgm:prSet presAssocID="{E1A45407-F0E0-44F8-82C2-983E7CB26046}" presName="centerTile" presStyleLbl="fgShp" presStyleIdx="0" presStyleCnt="1">
        <dgm:presLayoutVars>
          <dgm:chMax val="0"/>
          <dgm:chPref val="0"/>
        </dgm:presLayoutVars>
      </dgm:prSet>
      <dgm:spPr/>
      <dgm:t>
        <a:bodyPr/>
        <a:lstStyle/>
        <a:p>
          <a:endParaRPr lang="en-US"/>
        </a:p>
      </dgm:t>
    </dgm:pt>
  </dgm:ptLst>
  <dgm:cxnLst>
    <dgm:cxn modelId="{20DAD217-636A-44FD-8DF1-F9D9BF59A6AE}" srcId="{1136BD4C-0B9C-471E-9BE2-E5533B20B31D}" destId="{FF72EC26-5958-403E-98E5-8B004A23403F}" srcOrd="0" destOrd="0" parTransId="{D6E75ECA-C8F9-422E-BDD9-6063EB461AB6}" sibTransId="{9652AA25-BB95-4FAA-A0D2-3199AD48E60C}"/>
    <dgm:cxn modelId="{34B01363-52B8-4060-8417-F217429C7898}" srcId="{1136BD4C-0B9C-471E-9BE2-E5533B20B31D}" destId="{6AD65D24-A35F-44CD-9E0F-5243CA0DAAA5}" srcOrd="2" destOrd="0" parTransId="{D7FA3FD7-8CA4-44B4-80B8-469382CD94B9}" sibTransId="{3BBC863B-85A8-4A42-B255-893344542DBA}"/>
    <dgm:cxn modelId="{6D3FF8DB-E432-464E-9A43-832D189C8BE3}" type="presOf" srcId="{54947526-E358-4C31-8D3F-D5522201ADF2}" destId="{38579FF7-0060-4CBC-9C8A-25B446421502}" srcOrd="1" destOrd="0" presId="urn:microsoft.com/office/officeart/2005/8/layout/matrix1"/>
    <dgm:cxn modelId="{A4CC8073-93BD-4244-B731-2A39C80318F1}" type="presOf" srcId="{E1A45407-F0E0-44F8-82C2-983E7CB26046}" destId="{78760E82-D5E1-424A-B958-A72D1251D390}" srcOrd="0" destOrd="0" presId="urn:microsoft.com/office/officeart/2005/8/layout/matrix1"/>
    <dgm:cxn modelId="{31E7A23C-B7C7-4F7B-8E99-0D7FA3606DAD}" type="presOf" srcId="{54947526-E358-4C31-8D3F-D5522201ADF2}" destId="{37F231C0-4CC4-4A89-B7AA-EB48E514537D}" srcOrd="0" destOrd="0" presId="urn:microsoft.com/office/officeart/2005/8/layout/matrix1"/>
    <dgm:cxn modelId="{6155FDDE-46C8-4502-9E47-8FC62BD47765}" type="presOf" srcId="{6AD65D24-A35F-44CD-9E0F-5243CA0DAAA5}" destId="{208A9EC2-54A6-4502-97FA-2D859F979A1D}" srcOrd="0" destOrd="0" presId="urn:microsoft.com/office/officeart/2005/8/layout/matrix1"/>
    <dgm:cxn modelId="{D27AC93B-67AA-4BE7-A487-CB4791614CE9}" type="presOf" srcId="{FF72EC26-5958-403E-98E5-8B004A23403F}" destId="{D742BDB9-9CA8-4B31-82A0-13067498402E}" srcOrd="0" destOrd="0" presId="urn:microsoft.com/office/officeart/2005/8/layout/matrix1"/>
    <dgm:cxn modelId="{01988BDD-18D0-4B57-BA0E-2032B824E96C}" srcId="{1136BD4C-0B9C-471E-9BE2-E5533B20B31D}" destId="{0D48B0AF-9554-47BB-9889-107877C3816F}" srcOrd="1" destOrd="0" parTransId="{102308CF-D358-48D1-AF33-EF546B3645A3}" sibTransId="{FCBED27C-60A8-4F44-B005-F7757E3742FC}"/>
    <dgm:cxn modelId="{E309435E-1712-46A6-9B31-954824EDBC5F}" type="presOf" srcId="{FF72EC26-5958-403E-98E5-8B004A23403F}" destId="{A794A984-3776-44E9-A79D-F4F4CA4FD125}" srcOrd="1" destOrd="0" presId="urn:microsoft.com/office/officeart/2005/8/layout/matrix1"/>
    <dgm:cxn modelId="{6CAF976E-CF1F-4CDC-AFCB-04DB1DAFFE8C}" type="presOf" srcId="{0D48B0AF-9554-47BB-9889-107877C3816F}" destId="{C59782B4-2DBA-40CF-AF00-7633F4394732}" srcOrd="1" destOrd="0" presId="urn:microsoft.com/office/officeart/2005/8/layout/matrix1"/>
    <dgm:cxn modelId="{128DD7AA-B13F-43C1-91EE-8D541C6CB4CC}" type="presOf" srcId="{0D48B0AF-9554-47BB-9889-107877C3816F}" destId="{C6149498-8B66-47F8-BD0C-409F9B8C1324}" srcOrd="0" destOrd="0" presId="urn:microsoft.com/office/officeart/2005/8/layout/matrix1"/>
    <dgm:cxn modelId="{1213C4BE-AC96-407A-B2E0-822672115641}" type="presOf" srcId="{6AD65D24-A35F-44CD-9E0F-5243CA0DAAA5}" destId="{9B9995F2-98F9-441C-8095-5AF5EED8EB19}" srcOrd="1" destOrd="0" presId="urn:microsoft.com/office/officeart/2005/8/layout/matrix1"/>
    <dgm:cxn modelId="{3AF7FCB8-E2E6-4BBB-8FD9-05434B1B9DFF}" type="presOf" srcId="{1136BD4C-0B9C-471E-9BE2-E5533B20B31D}" destId="{A671544B-01B8-41BA-AA40-35910BA7BCF8}" srcOrd="0" destOrd="0" presId="urn:microsoft.com/office/officeart/2005/8/layout/matrix1"/>
    <dgm:cxn modelId="{D3AEB2B5-B6D4-4B6F-B91C-BEF337A7EB4E}" srcId="{1136BD4C-0B9C-471E-9BE2-E5533B20B31D}" destId="{54947526-E358-4C31-8D3F-D5522201ADF2}" srcOrd="3" destOrd="0" parTransId="{4C5F8835-E672-4762-9354-F38E8A4936E3}" sibTransId="{7073113C-960D-4FB6-8CB7-3DB62F775A0F}"/>
    <dgm:cxn modelId="{EA5786F0-7844-445A-9FF5-6CB88D392877}" srcId="{E1A45407-F0E0-44F8-82C2-983E7CB26046}" destId="{1136BD4C-0B9C-471E-9BE2-E5533B20B31D}" srcOrd="0" destOrd="0" parTransId="{4D4D4B54-5AA4-4699-B0D7-98427F7AC7CC}" sibTransId="{E9E9419C-D7F3-4A6D-8E45-7657872581C1}"/>
    <dgm:cxn modelId="{4E3F3A0E-A3EF-4A6E-AA07-CB978EBDE11C}" type="presParOf" srcId="{78760E82-D5E1-424A-B958-A72D1251D390}" destId="{0FA62261-2331-4BB1-A924-99FB37A82C76}" srcOrd="0" destOrd="0" presId="urn:microsoft.com/office/officeart/2005/8/layout/matrix1"/>
    <dgm:cxn modelId="{4CED2C9F-DD4E-47D3-B552-97804D1494A1}" type="presParOf" srcId="{0FA62261-2331-4BB1-A924-99FB37A82C76}" destId="{D742BDB9-9CA8-4B31-82A0-13067498402E}" srcOrd="0" destOrd="0" presId="urn:microsoft.com/office/officeart/2005/8/layout/matrix1"/>
    <dgm:cxn modelId="{F226073E-58FF-4755-9E61-7A708A2651A9}" type="presParOf" srcId="{0FA62261-2331-4BB1-A924-99FB37A82C76}" destId="{A794A984-3776-44E9-A79D-F4F4CA4FD125}" srcOrd="1" destOrd="0" presId="urn:microsoft.com/office/officeart/2005/8/layout/matrix1"/>
    <dgm:cxn modelId="{3581EBBA-07D0-4AAE-A663-6BC4422147BE}" type="presParOf" srcId="{0FA62261-2331-4BB1-A924-99FB37A82C76}" destId="{C6149498-8B66-47F8-BD0C-409F9B8C1324}" srcOrd="2" destOrd="0" presId="urn:microsoft.com/office/officeart/2005/8/layout/matrix1"/>
    <dgm:cxn modelId="{B02DD30D-F7A6-411A-ABF4-8B467E4FAD0C}" type="presParOf" srcId="{0FA62261-2331-4BB1-A924-99FB37A82C76}" destId="{C59782B4-2DBA-40CF-AF00-7633F4394732}" srcOrd="3" destOrd="0" presId="urn:microsoft.com/office/officeart/2005/8/layout/matrix1"/>
    <dgm:cxn modelId="{0FFD723C-A160-42EE-9D4A-42A59A883A35}" type="presParOf" srcId="{0FA62261-2331-4BB1-A924-99FB37A82C76}" destId="{208A9EC2-54A6-4502-97FA-2D859F979A1D}" srcOrd="4" destOrd="0" presId="urn:microsoft.com/office/officeart/2005/8/layout/matrix1"/>
    <dgm:cxn modelId="{48A21019-757C-4916-9F19-E6FC41967BEB}" type="presParOf" srcId="{0FA62261-2331-4BB1-A924-99FB37A82C76}" destId="{9B9995F2-98F9-441C-8095-5AF5EED8EB19}" srcOrd="5" destOrd="0" presId="urn:microsoft.com/office/officeart/2005/8/layout/matrix1"/>
    <dgm:cxn modelId="{4C49A415-2126-41A4-A902-32A698B794CE}" type="presParOf" srcId="{0FA62261-2331-4BB1-A924-99FB37A82C76}" destId="{37F231C0-4CC4-4A89-B7AA-EB48E514537D}" srcOrd="6" destOrd="0" presId="urn:microsoft.com/office/officeart/2005/8/layout/matrix1"/>
    <dgm:cxn modelId="{5DD31747-9A1A-46F1-9809-BD357DDDB2D7}" type="presParOf" srcId="{0FA62261-2331-4BB1-A924-99FB37A82C76}" destId="{38579FF7-0060-4CBC-9C8A-25B446421502}" srcOrd="7" destOrd="0" presId="urn:microsoft.com/office/officeart/2005/8/layout/matrix1"/>
    <dgm:cxn modelId="{4F74A117-E947-4831-8FF7-013F945ADFFC}" type="presParOf" srcId="{78760E82-D5E1-424A-B958-A72D1251D390}" destId="{A671544B-01B8-41BA-AA40-35910BA7BCF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8CC37-B706-49FB-AEA3-F3682F20D28D}">
      <dsp:nvSpPr>
        <dsp:cNvPr id="0" name=""/>
        <dsp:cNvSpPr/>
      </dsp:nvSpPr>
      <dsp:spPr>
        <a:xfrm>
          <a:off x="4252614" y="288"/>
          <a:ext cx="1215032" cy="121503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Vision</a:t>
          </a:r>
          <a:endParaRPr lang="en-US" sz="1900" kern="1200" dirty="0"/>
        </a:p>
      </dsp:txBody>
      <dsp:txXfrm>
        <a:off x="4430551" y="178225"/>
        <a:ext cx="859158" cy="859158"/>
      </dsp:txXfrm>
    </dsp:sp>
    <dsp:sp modelId="{4158D66A-CB47-4A95-8ABD-1EAA2A6CA9A0}">
      <dsp:nvSpPr>
        <dsp:cNvPr id="0" name=""/>
        <dsp:cNvSpPr/>
      </dsp:nvSpPr>
      <dsp:spPr>
        <a:xfrm rot="2160000">
          <a:off x="5429210" y="933508"/>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38459" y="987059"/>
        <a:ext cx="225991" cy="246043"/>
      </dsp:txXfrm>
    </dsp:sp>
    <dsp:sp modelId="{A6BBC85B-19F1-4331-AD94-6F8907977988}">
      <dsp:nvSpPr>
        <dsp:cNvPr id="0" name=""/>
        <dsp:cNvSpPr/>
      </dsp:nvSpPr>
      <dsp:spPr>
        <a:xfrm>
          <a:off x="5728402" y="1072511"/>
          <a:ext cx="1215032" cy="121503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Hearing</a:t>
          </a:r>
          <a:endParaRPr lang="en-US" sz="1900" kern="1200" dirty="0"/>
        </a:p>
      </dsp:txBody>
      <dsp:txXfrm>
        <a:off x="5906339" y="1250448"/>
        <a:ext cx="859158" cy="859158"/>
      </dsp:txXfrm>
    </dsp:sp>
    <dsp:sp modelId="{CEA36F5E-915F-4C8C-8BA6-9C1F5CD36C94}">
      <dsp:nvSpPr>
        <dsp:cNvPr id="0" name=""/>
        <dsp:cNvSpPr/>
      </dsp:nvSpPr>
      <dsp:spPr>
        <a:xfrm rot="6480000">
          <a:off x="5895469" y="2333746"/>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958860" y="2369705"/>
        <a:ext cx="225991" cy="246043"/>
      </dsp:txXfrm>
    </dsp:sp>
    <dsp:sp modelId="{36D1B2AC-D002-4AD7-A9DA-764BFE09B06C}">
      <dsp:nvSpPr>
        <dsp:cNvPr id="0" name=""/>
        <dsp:cNvSpPr/>
      </dsp:nvSpPr>
      <dsp:spPr>
        <a:xfrm>
          <a:off x="5164701" y="2807403"/>
          <a:ext cx="1215032" cy="121503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Taste</a:t>
          </a:r>
          <a:endParaRPr lang="en-US" sz="1900" kern="1200" dirty="0"/>
        </a:p>
      </dsp:txBody>
      <dsp:txXfrm>
        <a:off x="5342638" y="2985340"/>
        <a:ext cx="859158" cy="859158"/>
      </dsp:txXfrm>
    </dsp:sp>
    <dsp:sp modelId="{43523A1F-7155-41D0-AA51-B3DBC1E27915}">
      <dsp:nvSpPr>
        <dsp:cNvPr id="0" name=""/>
        <dsp:cNvSpPr/>
      </dsp:nvSpPr>
      <dsp:spPr>
        <a:xfrm rot="10800000">
          <a:off x="4707845" y="3209882"/>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804698" y="3291897"/>
        <a:ext cx="225991" cy="246043"/>
      </dsp:txXfrm>
    </dsp:sp>
    <dsp:sp modelId="{9F3CAED4-5557-4003-982A-D4C1499D3D2A}">
      <dsp:nvSpPr>
        <dsp:cNvPr id="0" name=""/>
        <dsp:cNvSpPr/>
      </dsp:nvSpPr>
      <dsp:spPr>
        <a:xfrm>
          <a:off x="3340527" y="2807403"/>
          <a:ext cx="1215032" cy="1215032"/>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Touch</a:t>
          </a:r>
          <a:endParaRPr lang="en-US" sz="1900" kern="1200" dirty="0"/>
        </a:p>
      </dsp:txBody>
      <dsp:txXfrm>
        <a:off x="3518464" y="2985340"/>
        <a:ext cx="859158" cy="859158"/>
      </dsp:txXfrm>
    </dsp:sp>
    <dsp:sp modelId="{1C68F9A0-69C2-4D5C-AFBE-9E25697F760F}">
      <dsp:nvSpPr>
        <dsp:cNvPr id="0" name=""/>
        <dsp:cNvSpPr/>
      </dsp:nvSpPr>
      <dsp:spPr>
        <a:xfrm rot="15120000">
          <a:off x="3507595" y="2351126"/>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570986" y="2479197"/>
        <a:ext cx="225991" cy="246043"/>
      </dsp:txXfrm>
    </dsp:sp>
    <dsp:sp modelId="{192627EA-DB84-446C-AF69-4413E453F62A}">
      <dsp:nvSpPr>
        <dsp:cNvPr id="0" name=""/>
        <dsp:cNvSpPr/>
      </dsp:nvSpPr>
      <dsp:spPr>
        <a:xfrm>
          <a:off x="2776827" y="1072511"/>
          <a:ext cx="1215032" cy="12150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Smell</a:t>
          </a:r>
          <a:endParaRPr lang="en-US" sz="1900" kern="1200" dirty="0"/>
        </a:p>
      </dsp:txBody>
      <dsp:txXfrm>
        <a:off x="2954764" y="1250448"/>
        <a:ext cx="859158" cy="859158"/>
      </dsp:txXfrm>
    </dsp:sp>
    <dsp:sp modelId="{7387D279-70B0-4EE9-A17E-AD92C4E7FD9A}">
      <dsp:nvSpPr>
        <dsp:cNvPr id="0" name=""/>
        <dsp:cNvSpPr/>
      </dsp:nvSpPr>
      <dsp:spPr>
        <a:xfrm rot="19440000">
          <a:off x="3953422" y="944250"/>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62671" y="1054729"/>
        <a:ext cx="225991" cy="246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0AC8C-83A0-4549-B3AD-0F5FCA79ED34}">
      <dsp:nvSpPr>
        <dsp:cNvPr id="0" name=""/>
        <dsp:cNvSpPr/>
      </dsp:nvSpPr>
      <dsp:spPr>
        <a:xfrm>
          <a:off x="902204" y="308427"/>
          <a:ext cx="2807017" cy="2807017"/>
        </a:xfrm>
        <a:prstGeom prst="pie">
          <a:avLst>
            <a:gd name="adj1" fmla="val 16200000"/>
            <a:gd name="adj2" fmla="val 180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Proteins</a:t>
          </a:r>
          <a:endParaRPr lang="en-US" sz="1800" kern="1200" dirty="0"/>
        </a:p>
      </dsp:txBody>
      <dsp:txXfrm>
        <a:off x="2428352" y="826388"/>
        <a:ext cx="952380" cy="935672"/>
      </dsp:txXfrm>
    </dsp:sp>
    <dsp:sp modelId="{0C21F8E8-4F72-48F5-B2FB-C4C383CB98F2}">
      <dsp:nvSpPr>
        <dsp:cNvPr id="0" name=""/>
        <dsp:cNvSpPr/>
      </dsp:nvSpPr>
      <dsp:spPr>
        <a:xfrm>
          <a:off x="901424" y="309106"/>
          <a:ext cx="2807017" cy="2807017"/>
        </a:xfrm>
        <a:prstGeom prst="pie">
          <a:avLst>
            <a:gd name="adj1" fmla="val 1800000"/>
            <a:gd name="adj2" fmla="val 900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Grains</a:t>
          </a:r>
          <a:endParaRPr lang="en-US" sz="1800" kern="1200" dirty="0"/>
        </a:p>
      </dsp:txBody>
      <dsp:txXfrm>
        <a:off x="1670012" y="2080200"/>
        <a:ext cx="1269841" cy="868838"/>
      </dsp:txXfrm>
    </dsp:sp>
    <dsp:sp modelId="{E7C40B10-1E01-4DFF-9BC5-D1F9B52F084B}">
      <dsp:nvSpPr>
        <dsp:cNvPr id="0" name=""/>
        <dsp:cNvSpPr/>
      </dsp:nvSpPr>
      <dsp:spPr>
        <a:xfrm>
          <a:off x="901424" y="309106"/>
          <a:ext cx="2807017" cy="2807017"/>
        </a:xfrm>
        <a:prstGeom prst="pie">
          <a:avLst>
            <a:gd name="adj1" fmla="val 9000000"/>
            <a:gd name="adj2" fmla="val 1620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Fruit/Veg</a:t>
          </a:r>
          <a:endParaRPr lang="en-US" sz="1800" kern="1200" dirty="0"/>
        </a:p>
      </dsp:txBody>
      <dsp:txXfrm>
        <a:off x="1202176" y="860484"/>
        <a:ext cx="952380" cy="935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24C3E-725A-4BDD-9C0A-D1D4C964320D}">
      <dsp:nvSpPr>
        <dsp:cNvPr id="0" name=""/>
        <dsp:cNvSpPr/>
      </dsp:nvSpPr>
      <dsp:spPr>
        <a:xfrm>
          <a:off x="912562" y="307753"/>
          <a:ext cx="2807017" cy="2807017"/>
        </a:xfrm>
        <a:prstGeom prst="pie">
          <a:avLst>
            <a:gd name="adj1" fmla="val 16200000"/>
            <a:gd name="adj2" fmla="val 180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Afternoon</a:t>
          </a:r>
          <a:endParaRPr lang="en-US" sz="1800" kern="1200" dirty="0"/>
        </a:p>
      </dsp:txBody>
      <dsp:txXfrm>
        <a:off x="2438711" y="825714"/>
        <a:ext cx="952380" cy="935672"/>
      </dsp:txXfrm>
    </dsp:sp>
    <dsp:sp modelId="{029168AE-3699-47FA-9ABB-77C51F36C9D7}">
      <dsp:nvSpPr>
        <dsp:cNvPr id="0" name=""/>
        <dsp:cNvSpPr/>
      </dsp:nvSpPr>
      <dsp:spPr>
        <a:xfrm>
          <a:off x="901425" y="309106"/>
          <a:ext cx="2807017" cy="2807017"/>
        </a:xfrm>
        <a:prstGeom prst="pie">
          <a:avLst>
            <a:gd name="adj1" fmla="val 1800000"/>
            <a:gd name="adj2" fmla="val 900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Evening</a:t>
          </a:r>
          <a:endParaRPr lang="en-US" sz="1800" kern="1200" dirty="0"/>
        </a:p>
      </dsp:txBody>
      <dsp:txXfrm>
        <a:off x="1670013" y="2080200"/>
        <a:ext cx="1269841" cy="868838"/>
      </dsp:txXfrm>
    </dsp:sp>
    <dsp:sp modelId="{3D4C34E8-2039-4BA0-8C9E-323C3741D198}">
      <dsp:nvSpPr>
        <dsp:cNvPr id="0" name=""/>
        <dsp:cNvSpPr/>
      </dsp:nvSpPr>
      <dsp:spPr>
        <a:xfrm>
          <a:off x="901425" y="309106"/>
          <a:ext cx="2807017" cy="2807017"/>
        </a:xfrm>
        <a:prstGeom prst="pie">
          <a:avLst>
            <a:gd name="adj1" fmla="val 9000000"/>
            <a:gd name="adj2" fmla="val 16200000"/>
          </a:avLst>
        </a:prstGeom>
        <a:solidFill>
          <a:srgbClr val="EECF1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Morning</a:t>
          </a:r>
          <a:endParaRPr lang="en-US" sz="1800" kern="1200" dirty="0"/>
        </a:p>
      </dsp:txBody>
      <dsp:txXfrm>
        <a:off x="1202177" y="860484"/>
        <a:ext cx="952380" cy="935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8CC37-B706-49FB-AEA3-F3682F20D28D}">
      <dsp:nvSpPr>
        <dsp:cNvPr id="0" name=""/>
        <dsp:cNvSpPr/>
      </dsp:nvSpPr>
      <dsp:spPr>
        <a:xfrm>
          <a:off x="4252614" y="288"/>
          <a:ext cx="1215032" cy="121503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Vision</a:t>
          </a:r>
          <a:endParaRPr lang="en-US" sz="1900" kern="1200" dirty="0"/>
        </a:p>
      </dsp:txBody>
      <dsp:txXfrm>
        <a:off x="4430551" y="178225"/>
        <a:ext cx="859158" cy="859158"/>
      </dsp:txXfrm>
    </dsp:sp>
    <dsp:sp modelId="{4158D66A-CB47-4A95-8ABD-1EAA2A6CA9A0}">
      <dsp:nvSpPr>
        <dsp:cNvPr id="0" name=""/>
        <dsp:cNvSpPr/>
      </dsp:nvSpPr>
      <dsp:spPr>
        <a:xfrm rot="2160000">
          <a:off x="5429210" y="933508"/>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38459" y="987059"/>
        <a:ext cx="225991" cy="246043"/>
      </dsp:txXfrm>
    </dsp:sp>
    <dsp:sp modelId="{A6BBC85B-19F1-4331-AD94-6F8907977988}">
      <dsp:nvSpPr>
        <dsp:cNvPr id="0" name=""/>
        <dsp:cNvSpPr/>
      </dsp:nvSpPr>
      <dsp:spPr>
        <a:xfrm>
          <a:off x="5728402" y="1072511"/>
          <a:ext cx="1215032" cy="1215032"/>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Hearing</a:t>
          </a:r>
          <a:endParaRPr lang="en-US" sz="1900" kern="1200" dirty="0"/>
        </a:p>
      </dsp:txBody>
      <dsp:txXfrm>
        <a:off x="5906339" y="1250448"/>
        <a:ext cx="859158" cy="859158"/>
      </dsp:txXfrm>
    </dsp:sp>
    <dsp:sp modelId="{CEA36F5E-915F-4C8C-8BA6-9C1F5CD36C94}">
      <dsp:nvSpPr>
        <dsp:cNvPr id="0" name=""/>
        <dsp:cNvSpPr/>
      </dsp:nvSpPr>
      <dsp:spPr>
        <a:xfrm rot="6480000">
          <a:off x="5895469" y="2333746"/>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958860" y="2369705"/>
        <a:ext cx="225991" cy="246043"/>
      </dsp:txXfrm>
    </dsp:sp>
    <dsp:sp modelId="{36D1B2AC-D002-4AD7-A9DA-764BFE09B06C}">
      <dsp:nvSpPr>
        <dsp:cNvPr id="0" name=""/>
        <dsp:cNvSpPr/>
      </dsp:nvSpPr>
      <dsp:spPr>
        <a:xfrm>
          <a:off x="5164701" y="2807403"/>
          <a:ext cx="1215032" cy="121503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Taste</a:t>
          </a:r>
          <a:endParaRPr lang="en-US" sz="1900" kern="1200" dirty="0"/>
        </a:p>
      </dsp:txBody>
      <dsp:txXfrm>
        <a:off x="5342638" y="2985340"/>
        <a:ext cx="859158" cy="859158"/>
      </dsp:txXfrm>
    </dsp:sp>
    <dsp:sp modelId="{43523A1F-7155-41D0-AA51-B3DBC1E27915}">
      <dsp:nvSpPr>
        <dsp:cNvPr id="0" name=""/>
        <dsp:cNvSpPr/>
      </dsp:nvSpPr>
      <dsp:spPr>
        <a:xfrm rot="10800000">
          <a:off x="4707845" y="3209882"/>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804698" y="3291897"/>
        <a:ext cx="225991" cy="246043"/>
      </dsp:txXfrm>
    </dsp:sp>
    <dsp:sp modelId="{9F3CAED4-5557-4003-982A-D4C1499D3D2A}">
      <dsp:nvSpPr>
        <dsp:cNvPr id="0" name=""/>
        <dsp:cNvSpPr/>
      </dsp:nvSpPr>
      <dsp:spPr>
        <a:xfrm>
          <a:off x="3340527" y="2807403"/>
          <a:ext cx="1215032" cy="1215032"/>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Touch</a:t>
          </a:r>
          <a:endParaRPr lang="en-US" sz="1900" kern="1200" dirty="0"/>
        </a:p>
      </dsp:txBody>
      <dsp:txXfrm>
        <a:off x="3518464" y="2985340"/>
        <a:ext cx="859158" cy="859158"/>
      </dsp:txXfrm>
    </dsp:sp>
    <dsp:sp modelId="{1C68F9A0-69C2-4D5C-AFBE-9E25697F760F}">
      <dsp:nvSpPr>
        <dsp:cNvPr id="0" name=""/>
        <dsp:cNvSpPr/>
      </dsp:nvSpPr>
      <dsp:spPr>
        <a:xfrm rot="15120000">
          <a:off x="3507595" y="2351126"/>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570986" y="2479197"/>
        <a:ext cx="225991" cy="246043"/>
      </dsp:txXfrm>
    </dsp:sp>
    <dsp:sp modelId="{192627EA-DB84-446C-AF69-4413E453F62A}">
      <dsp:nvSpPr>
        <dsp:cNvPr id="0" name=""/>
        <dsp:cNvSpPr/>
      </dsp:nvSpPr>
      <dsp:spPr>
        <a:xfrm>
          <a:off x="2776827" y="1072511"/>
          <a:ext cx="1215032" cy="12150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Smell</a:t>
          </a:r>
          <a:endParaRPr lang="en-US" sz="1900" kern="1200" dirty="0"/>
        </a:p>
      </dsp:txBody>
      <dsp:txXfrm>
        <a:off x="2954764" y="1250448"/>
        <a:ext cx="859158" cy="859158"/>
      </dsp:txXfrm>
    </dsp:sp>
    <dsp:sp modelId="{7387D279-70B0-4EE9-A17E-AD92C4E7FD9A}">
      <dsp:nvSpPr>
        <dsp:cNvPr id="0" name=""/>
        <dsp:cNvSpPr/>
      </dsp:nvSpPr>
      <dsp:spPr>
        <a:xfrm rot="19440000">
          <a:off x="3953422" y="944250"/>
          <a:ext cx="322844" cy="4100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62671" y="1054729"/>
        <a:ext cx="225991" cy="246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5580E-93E4-4D38-898D-AB6643DF673B}">
      <dsp:nvSpPr>
        <dsp:cNvPr id="0" name=""/>
        <dsp:cNvSpPr/>
      </dsp:nvSpPr>
      <dsp:spPr>
        <a:xfrm>
          <a:off x="2040" y="0"/>
          <a:ext cx="3175222" cy="4022725"/>
        </a:xfrm>
        <a:prstGeom prst="roundRect">
          <a:avLst>
            <a:gd name="adj" fmla="val 1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Too High</a:t>
          </a:r>
          <a:endParaRPr lang="en-US" sz="5200" kern="1200" dirty="0"/>
        </a:p>
      </dsp:txBody>
      <dsp:txXfrm>
        <a:off x="2040" y="1609090"/>
        <a:ext cx="3175222" cy="1609090"/>
      </dsp:txXfrm>
    </dsp:sp>
    <dsp:sp modelId="{77155A50-51C9-4AAD-8FF9-6B1E62A2308A}">
      <dsp:nvSpPr>
        <dsp:cNvPr id="0" name=""/>
        <dsp:cNvSpPr/>
      </dsp:nvSpPr>
      <dsp:spPr>
        <a:xfrm>
          <a:off x="919868" y="241363"/>
          <a:ext cx="1339567" cy="1339567"/>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C83DD-DFFB-4393-8CD1-A9EC2EBC85E9}">
      <dsp:nvSpPr>
        <dsp:cNvPr id="0" name=""/>
        <dsp:cNvSpPr/>
      </dsp:nvSpPr>
      <dsp:spPr>
        <a:xfrm>
          <a:off x="3272519" y="0"/>
          <a:ext cx="3175222" cy="4022725"/>
        </a:xfrm>
        <a:prstGeom prst="roundRect">
          <a:avLst>
            <a:gd name="adj" fmla="val 10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Just Right</a:t>
          </a:r>
          <a:endParaRPr lang="en-US" sz="5200" kern="1200" dirty="0"/>
        </a:p>
      </dsp:txBody>
      <dsp:txXfrm>
        <a:off x="3272519" y="1609089"/>
        <a:ext cx="3175222" cy="1609090"/>
      </dsp:txXfrm>
    </dsp:sp>
    <dsp:sp modelId="{1585285E-8886-4264-9C36-BEC1E822FFF9}">
      <dsp:nvSpPr>
        <dsp:cNvPr id="0" name=""/>
        <dsp:cNvSpPr/>
      </dsp:nvSpPr>
      <dsp:spPr>
        <a:xfrm>
          <a:off x="4190347" y="241363"/>
          <a:ext cx="1339567" cy="133956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0126BF-BE20-4CC9-BC59-B8CC9A3460DD}">
      <dsp:nvSpPr>
        <dsp:cNvPr id="0" name=""/>
        <dsp:cNvSpPr/>
      </dsp:nvSpPr>
      <dsp:spPr>
        <a:xfrm>
          <a:off x="6542998" y="0"/>
          <a:ext cx="3175222" cy="4022725"/>
        </a:xfrm>
        <a:prstGeom prst="roundRect">
          <a:avLst>
            <a:gd name="adj" fmla="val 1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a:lnSpc>
              <a:spcPct val="90000"/>
            </a:lnSpc>
            <a:spcBef>
              <a:spcPct val="0"/>
            </a:spcBef>
            <a:spcAft>
              <a:spcPct val="35000"/>
            </a:spcAft>
          </a:pPr>
          <a:r>
            <a:rPr lang="en-US" sz="5200" kern="1200" dirty="0" smtClean="0"/>
            <a:t>Too Low</a:t>
          </a:r>
          <a:endParaRPr lang="en-US" sz="5200" kern="1200" dirty="0"/>
        </a:p>
      </dsp:txBody>
      <dsp:txXfrm>
        <a:off x="6542998" y="1609089"/>
        <a:ext cx="3175222" cy="1609090"/>
      </dsp:txXfrm>
    </dsp:sp>
    <dsp:sp modelId="{AEDDD995-3234-4D52-A6EA-E46D58EEDBBC}">
      <dsp:nvSpPr>
        <dsp:cNvPr id="0" name=""/>
        <dsp:cNvSpPr/>
      </dsp:nvSpPr>
      <dsp:spPr>
        <a:xfrm>
          <a:off x="7460826" y="241363"/>
          <a:ext cx="1339567" cy="1339567"/>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C8A728-6395-4499-BAD5-1274349DD151}">
      <dsp:nvSpPr>
        <dsp:cNvPr id="0" name=""/>
        <dsp:cNvSpPr/>
      </dsp:nvSpPr>
      <dsp:spPr>
        <a:xfrm>
          <a:off x="388810" y="3218180"/>
          <a:ext cx="8942641" cy="603408"/>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40A33-B4CB-46A0-AD20-DE9C3F1A4090}">
      <dsp:nvSpPr>
        <dsp:cNvPr id="0" name=""/>
        <dsp:cNvSpPr/>
      </dsp:nvSpPr>
      <dsp:spPr>
        <a:xfrm rot="16200000">
          <a:off x="1424384" y="-1424384"/>
          <a:ext cx="2011362" cy="4860131"/>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Heavy Work</a:t>
          </a:r>
          <a:endParaRPr lang="en-US" sz="3800" kern="1200" dirty="0"/>
        </a:p>
      </dsp:txBody>
      <dsp:txXfrm rot="5400000">
        <a:off x="-1" y="1"/>
        <a:ext cx="4860131" cy="1508521"/>
      </dsp:txXfrm>
    </dsp:sp>
    <dsp:sp modelId="{7C7AD4EE-64D7-4B84-9F7F-AA855CABE90A}">
      <dsp:nvSpPr>
        <dsp:cNvPr id="0" name=""/>
        <dsp:cNvSpPr/>
      </dsp:nvSpPr>
      <dsp:spPr>
        <a:xfrm>
          <a:off x="4860131" y="0"/>
          <a:ext cx="4860131" cy="2011362"/>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Chew/Suck on Something</a:t>
          </a:r>
          <a:endParaRPr lang="en-US" sz="3800" kern="1200" dirty="0"/>
        </a:p>
      </dsp:txBody>
      <dsp:txXfrm>
        <a:off x="4860131" y="0"/>
        <a:ext cx="4860131" cy="1508521"/>
      </dsp:txXfrm>
    </dsp:sp>
    <dsp:sp modelId="{34F4FD42-9CD7-4257-9316-96A2CD560663}">
      <dsp:nvSpPr>
        <dsp:cNvPr id="0" name=""/>
        <dsp:cNvSpPr/>
      </dsp:nvSpPr>
      <dsp:spPr>
        <a:xfrm rot="10800000">
          <a:off x="0" y="2011362"/>
          <a:ext cx="4860131" cy="2011362"/>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Calming Music or Metronome</a:t>
          </a:r>
          <a:endParaRPr lang="en-US" sz="3800" kern="1200" dirty="0"/>
        </a:p>
      </dsp:txBody>
      <dsp:txXfrm rot="10800000">
        <a:off x="0" y="2514203"/>
        <a:ext cx="4860131" cy="1508521"/>
      </dsp:txXfrm>
    </dsp:sp>
    <dsp:sp modelId="{274DB06C-05D3-4D00-A93A-1272806733B8}">
      <dsp:nvSpPr>
        <dsp:cNvPr id="0" name=""/>
        <dsp:cNvSpPr/>
      </dsp:nvSpPr>
      <dsp:spPr>
        <a:xfrm rot="5400000">
          <a:off x="6284515" y="586978"/>
          <a:ext cx="2011362" cy="4860131"/>
        </a:xfrm>
        <a:prstGeom prst="round1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Purposeful Activity</a:t>
          </a:r>
          <a:endParaRPr lang="en-US" sz="3800" kern="1200" dirty="0"/>
        </a:p>
      </dsp:txBody>
      <dsp:txXfrm rot="-5400000">
        <a:off x="4860130" y="2514203"/>
        <a:ext cx="4860131" cy="1508521"/>
      </dsp:txXfrm>
    </dsp:sp>
    <dsp:sp modelId="{54C30B06-FA34-4711-B70A-C7A0B667B0E9}">
      <dsp:nvSpPr>
        <dsp:cNvPr id="0" name=""/>
        <dsp:cNvSpPr/>
      </dsp:nvSpPr>
      <dsp:spPr>
        <a:xfrm>
          <a:off x="3402091" y="1508521"/>
          <a:ext cx="2916078" cy="100568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Too High</a:t>
          </a:r>
          <a:endParaRPr lang="en-US" sz="3800" kern="1200" dirty="0"/>
        </a:p>
      </dsp:txBody>
      <dsp:txXfrm>
        <a:off x="3451184" y="1557614"/>
        <a:ext cx="2817892" cy="9074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BDB9-9CA8-4B31-82A0-13067498402E}">
      <dsp:nvSpPr>
        <dsp:cNvPr id="0" name=""/>
        <dsp:cNvSpPr/>
      </dsp:nvSpPr>
      <dsp:spPr>
        <a:xfrm rot="16200000">
          <a:off x="1424384" y="-1424384"/>
          <a:ext cx="2011362" cy="4860131"/>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Quick Activity</a:t>
          </a:r>
          <a:endParaRPr lang="en-US" sz="3800" kern="1200" dirty="0"/>
        </a:p>
      </dsp:txBody>
      <dsp:txXfrm rot="5400000">
        <a:off x="-1" y="1"/>
        <a:ext cx="4860131" cy="1508521"/>
      </dsp:txXfrm>
    </dsp:sp>
    <dsp:sp modelId="{C6149498-8B66-47F8-BD0C-409F9B8C1324}">
      <dsp:nvSpPr>
        <dsp:cNvPr id="0" name=""/>
        <dsp:cNvSpPr/>
      </dsp:nvSpPr>
      <dsp:spPr>
        <a:xfrm>
          <a:off x="4860131" y="0"/>
          <a:ext cx="4860131" cy="2011362"/>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Food – Crunchy, Sour, Hard</a:t>
          </a:r>
          <a:endParaRPr lang="en-US" sz="3800" kern="1200" dirty="0"/>
        </a:p>
      </dsp:txBody>
      <dsp:txXfrm>
        <a:off x="4860131" y="0"/>
        <a:ext cx="4860131" cy="1508521"/>
      </dsp:txXfrm>
    </dsp:sp>
    <dsp:sp modelId="{208A9EC2-54A6-4502-97FA-2D859F979A1D}">
      <dsp:nvSpPr>
        <dsp:cNvPr id="0" name=""/>
        <dsp:cNvSpPr/>
      </dsp:nvSpPr>
      <dsp:spPr>
        <a:xfrm rot="10800000">
          <a:off x="0" y="2011362"/>
          <a:ext cx="4860131" cy="2011362"/>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Energizing Music or Metronome</a:t>
          </a:r>
          <a:endParaRPr lang="en-US" sz="3800" kern="1200" dirty="0"/>
        </a:p>
      </dsp:txBody>
      <dsp:txXfrm rot="10800000">
        <a:off x="0" y="2514203"/>
        <a:ext cx="4860131" cy="1508521"/>
      </dsp:txXfrm>
    </dsp:sp>
    <dsp:sp modelId="{37F231C0-4CC4-4A89-B7AA-EB48E514537D}">
      <dsp:nvSpPr>
        <dsp:cNvPr id="0" name=""/>
        <dsp:cNvSpPr/>
      </dsp:nvSpPr>
      <dsp:spPr>
        <a:xfrm rot="5400000">
          <a:off x="6284515" y="586978"/>
          <a:ext cx="2011362" cy="4860131"/>
        </a:xfrm>
        <a:prstGeom prst="round1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n-US" sz="3800" kern="1200" dirty="0" smtClean="0"/>
            <a:t>Heavy Work</a:t>
          </a:r>
          <a:endParaRPr lang="en-US" sz="3800" kern="1200" dirty="0"/>
        </a:p>
      </dsp:txBody>
      <dsp:txXfrm rot="-5400000">
        <a:off x="4860130" y="2514203"/>
        <a:ext cx="4860131" cy="1508521"/>
      </dsp:txXfrm>
    </dsp:sp>
    <dsp:sp modelId="{A671544B-01B8-41BA-AA40-35910BA7BCF8}">
      <dsp:nvSpPr>
        <dsp:cNvPr id="0" name=""/>
        <dsp:cNvSpPr/>
      </dsp:nvSpPr>
      <dsp:spPr>
        <a:xfrm>
          <a:off x="3402091" y="1508521"/>
          <a:ext cx="2916078" cy="100568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Too Low</a:t>
          </a:r>
          <a:endParaRPr lang="en-US" sz="3800" kern="1200" dirty="0"/>
        </a:p>
      </dsp:txBody>
      <dsp:txXfrm>
        <a:off x="3451184" y="1557614"/>
        <a:ext cx="2817892" cy="9074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D7AE6-C77E-48BC-A773-DEA2926E6629}" type="datetimeFigureOut">
              <a:rPr lang="en-US" smtClean="0"/>
              <a:t>11/10/16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64A88-503D-4CB0-A74F-3C264308E0C4}" type="slidenum">
              <a:rPr lang="en-US" smtClean="0"/>
              <a:t>‹#›</a:t>
            </a:fld>
            <a:endParaRPr lang="en-US"/>
          </a:p>
        </p:txBody>
      </p:sp>
    </p:spTree>
    <p:extLst>
      <p:ext uri="{BB962C8B-B14F-4D97-AF65-F5344CB8AC3E}">
        <p14:creationId xmlns:p14="http://schemas.microsoft.com/office/powerpoint/2010/main" val="358483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1</a:t>
            </a:fld>
            <a:endParaRPr lang="en-US"/>
          </a:p>
        </p:txBody>
      </p:sp>
    </p:spTree>
    <p:extLst>
      <p:ext uri="{BB962C8B-B14F-4D97-AF65-F5344CB8AC3E}">
        <p14:creationId xmlns:p14="http://schemas.microsoft.com/office/powerpoint/2010/main" val="117967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Sense Our sense of vision is what enables us to see things…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20</a:t>
            </a:fld>
            <a:endParaRPr lang="en-US"/>
          </a:p>
        </p:txBody>
      </p:sp>
    </p:spTree>
    <p:extLst>
      <p:ext uri="{BB962C8B-B14F-4D97-AF65-F5344CB8AC3E}">
        <p14:creationId xmlns:p14="http://schemas.microsoft.com/office/powerpoint/2010/main" val="106437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Behaviours</a:t>
            </a:r>
            <a:r>
              <a:rPr lang="en-US" dirty="0" smtClean="0"/>
              <a:t> seen with a person who is hypersensitive to visual input may include: • May appear distracted, and or non-functional in an environment with visual stimulation (e.g. artificial lighting), or when doing visual tasks (especially tasks such as reading). • May react strongly to </a:t>
            </a:r>
            <a:r>
              <a:rPr lang="en-US" dirty="0" err="1" smtClean="0"/>
              <a:t>colourful</a:t>
            </a:r>
            <a:r>
              <a:rPr lang="en-US" dirty="0" smtClean="0"/>
              <a:t> or complex images (i.e. they find them confusing) • They find messy desks, rooms etc. stressful (due to visual clutter) • Sensitive to direct eye contact • Difficulties copying from blackboard or books • Avoidance of visually stimulating environments • Preference for dim lighting • Tires easily or gets irritable when attending to visually complex tasks • Squinting, rubbing eyes or getting headaches after reading but not requiring glasses • May have difficulties with fluorescent lighting </a:t>
            </a:r>
          </a:p>
          <a:p>
            <a:endParaRPr lang="en-US" dirty="0" smtClean="0"/>
          </a:p>
          <a:p>
            <a:r>
              <a:rPr lang="en-US" dirty="0" smtClean="0"/>
              <a:t>Strategies to help the visually overstimulated child: • Minimize visual stimulation for the child who is overwhelmed • Minimize visual clutter on the blackboard • Teach the student to only put on their desk, what they need for the task at hand • Use natural lighting whenever possible (but place student away from window because they may be sensitive to direct sunlight) • For a time-out, soothing place, consider using dimmed lighting, or candle light </a:t>
            </a:r>
          </a:p>
          <a:p>
            <a:endParaRPr lang="en-US" dirty="0" smtClean="0"/>
          </a:p>
          <a:p>
            <a:r>
              <a:rPr lang="en-US" dirty="0" err="1" smtClean="0"/>
              <a:t>Behaviours</a:t>
            </a:r>
            <a:r>
              <a:rPr lang="en-US" dirty="0" smtClean="0"/>
              <a:t> seen with a person who is under responsive to visual input may include: • Misses visual clues • Touches everything (in order to make up for lack of visual input) • Can’t read body language • Troubles finding objects in cluttered spaces • Troubles with puzzles • Difficulties reading, because s/he loses his/her places • Student may not attend to visual cues or information because they cannot register it. • Difficulties copying from the blackboard or books • Preference for brightly lit rooms • Preference for visually stimulating lessons – facial expressions, hand gestures, </a:t>
            </a:r>
            <a:r>
              <a:rPr lang="en-US" dirty="0" err="1" smtClean="0"/>
              <a:t>colourful</a:t>
            </a:r>
            <a:r>
              <a:rPr lang="en-US" dirty="0" smtClean="0"/>
              <a:t> etc. </a:t>
            </a:r>
          </a:p>
          <a:p>
            <a:endParaRPr lang="en-US" dirty="0" smtClean="0"/>
          </a:p>
          <a:p>
            <a:r>
              <a:rPr lang="en-US" dirty="0" smtClean="0"/>
              <a:t>Strategies to help the visually under stimulated child: • Increase visual stimulation when teaching this child – use hand gestures, bright lights, lots of </a:t>
            </a:r>
            <a:r>
              <a:rPr lang="en-US" dirty="0" err="1" smtClean="0"/>
              <a:t>colour</a:t>
            </a:r>
            <a:r>
              <a:rPr lang="en-US" dirty="0" smtClean="0"/>
              <a:t> and movement. Highlight text. Use different colored papers, or headings. • Use natural lighting or bright lighting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21</a:t>
            </a:fld>
            <a:endParaRPr lang="en-US"/>
          </a:p>
        </p:txBody>
      </p:sp>
    </p:spTree>
    <p:extLst>
      <p:ext uri="{BB962C8B-B14F-4D97-AF65-F5344CB8AC3E}">
        <p14:creationId xmlns:p14="http://schemas.microsoft.com/office/powerpoint/2010/main" val="262698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Auditory (Sound) System Our auditory (sound) system, or sense of hearing allows us to hear someone talking to us (i.e. the teacher in a classroom!), allows us to hear possible dangers, or to enjoy our favorite music.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22</a:t>
            </a:fld>
            <a:endParaRPr lang="en-US"/>
          </a:p>
        </p:txBody>
      </p:sp>
    </p:spTree>
    <p:extLst>
      <p:ext uri="{BB962C8B-B14F-4D97-AF65-F5344CB8AC3E}">
        <p14:creationId xmlns:p14="http://schemas.microsoft.com/office/powerpoint/2010/main" val="222890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behaviors that may be seen • The person may make their own noise, in an attempt to block out other unexpected or </a:t>
            </a:r>
            <a:r>
              <a:rPr lang="en-US" dirty="0" err="1" smtClean="0"/>
              <a:t>untolerable</a:t>
            </a:r>
            <a:r>
              <a:rPr lang="en-US" dirty="0" smtClean="0"/>
              <a:t> noises. By controlling their sensory input, they feel better. It may not make sense that someone sensitive to noise may make more noise, but here are some examples about how being in control of input helps people handle it: • Its impossible to tickle yourself and make yourself laugh. However, when someone else tickles you, its much easier to laugh and feel </a:t>
            </a:r>
            <a:r>
              <a:rPr lang="en-US" dirty="0" err="1" smtClean="0"/>
              <a:t>ticklist</a:t>
            </a:r>
            <a:r>
              <a:rPr lang="en-US" dirty="0" smtClean="0"/>
              <a:t>. • When driving in a car, people tend to feel less carsick or nauseous if they are the person driving the car. In both these cases, the key is that when you are in control of the stimulation, it makes you more able to cope. • The child may constantly complain that others are yelling at him • The child may hear noises that others do not hear and startles in response to these noises • The child may have difficulties filtering noise in a classroom, so is unable to understand and take in what he is being taught. There are examples where children have been unable to learn from something as simple as the buzz of the fluorescent lights, and were only able to learn after the lights were changed. My hearing is like having a hearing aide with the volume control stuck on super loud. It is impossible for an autistic student to concentrate in a classroom if he is bombarded with noises that blast through his brain like a jet engine. --- Temple Grandin, PhD 11 • Such a student may cover their ears, or have a fight (i.e. become angry) or fright (i.e. run away) when triggered. </a:t>
            </a:r>
          </a:p>
          <a:p>
            <a:endParaRPr lang="en-US" dirty="0" smtClean="0"/>
          </a:p>
          <a:p>
            <a:r>
              <a:rPr lang="en-US" dirty="0" smtClean="0"/>
              <a:t>Strategies for kids who are sensitive to sound • Give warnings ahead of time, if going into a place or situation where there will be more noise • Use calming strategies to help the child better deal with any unexpected stimulation. • Reduce external stimulation whenever possible • Limit the amount of noise or sound volume that the person is exposed to • When sitting to do work (e.g. at school), seat the person farther from sounds/noise if possible • Mask out external stimulation • Consider using white noise or soothing background music, e.g. through headphones and a portable music player (e.g. Walkman, mp3 player, portable CD player) • Use earplugs, or during the winter time (ear muffs) • Distract the child from external stimulation • When in places that may be overwhelming, e.g. stores or restaurants, give the child a structured task to divert attention from excessive stimulation • Make use of quiet sanctuaries • E.g. dressing rooms or rest rooms also provide a nice escape area • Allow the student a ‘quiet space’ where s/he can go to if they feel they need it, or a place where the teacher can ask the student to go if the student appears to be getting overwhelmed • Be aware that certain situations may be more of a trigger, • e.g. enclosed spaces such as gymnasiums, cafeterias, school buses, machinery such a</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23</a:t>
            </a:fld>
            <a:endParaRPr lang="en-US"/>
          </a:p>
        </p:txBody>
      </p:sp>
    </p:spTree>
    <p:extLst>
      <p:ext uri="{BB962C8B-B14F-4D97-AF65-F5344CB8AC3E}">
        <p14:creationId xmlns:p14="http://schemas.microsoft.com/office/powerpoint/2010/main" val="398180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sense of touch allows us to feel the world around us, and plays a pivotal role in everything we do, whether it is working at a job, or learning at school. It lets us sense our environment, and similarly is essentially for letting us interact with the environment. Unlike other senses such as vision, or hearing, our sense of touch is not located only in certain parts of the body, but is located all over. Through our skin, we can sense temperature, and whether something is hot, or cold. Through our hands, we can touch someone, pick up an object. Our sense of touch lets us be gentle when picking up an egg, or firm when picking up a heavy book.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24</a:t>
            </a:fld>
            <a:endParaRPr lang="en-US"/>
          </a:p>
        </p:txBody>
      </p:sp>
    </p:spTree>
    <p:extLst>
      <p:ext uri="{BB962C8B-B14F-4D97-AF65-F5344CB8AC3E}">
        <p14:creationId xmlns:p14="http://schemas.microsoft.com/office/powerpoint/2010/main" val="2386723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try to keep a large ‘personal space’ away from other youth. They may “over react” to certain situations that others are able to ignore (for example, routine jostling in a school hallway, or someone brushing up lightly against them). • Upset by light touch. • Hands – dislikes “dirty” – touching unfamiliar textures – avoids touch • Body – sensitivity to clothing types and tags in clothing • Will seek out more personal space, or a larger ‘personal bubble’ from others • Withdraws when touched • Refuses to wear certain types of clothing • Complains about having one's hair or face washed • Avoids getting one's hands dirty (i.e., glue, sand, mud, finger-paint), • Uses one's finger tips rather than whole hands to manipulate objects. </a:t>
            </a:r>
          </a:p>
          <a:p>
            <a:endParaRPr lang="en-US" dirty="0" smtClean="0"/>
          </a:p>
          <a:p>
            <a:r>
              <a:rPr lang="en-US" dirty="0" smtClean="0"/>
              <a:t>Common examples of soothing deep pressure include: • getting a massage, or having a person press down on the child’s shoulders • having a pet, heavy blanket, or weighted blanket on the child’s lap • snuggling into a couch Imagine trying to pay attention in a classroom… but you can’t, because the tags on your sweater feel like sandpaper scratching on your neck… the seams on your socks feel like someone digging their fingernails into your feet… the routine jostling from a peer feels like someone punching you in the arm. How can you possibly concentrate? 13 • hugging a pet • getting hugs from people • Temple Grandin, a world famous expert on cattle, even built her own ‘hug machine’ to give herself the deep hugs that she needed School examples include: • Weighted vests (see end of document for where products can be purchased) Picture from http://www.southpawenterprises.com • </a:t>
            </a:r>
            <a:r>
              <a:rPr lang="en-US" dirty="0" err="1" smtClean="0"/>
              <a:t>Lapweights</a:t>
            </a:r>
            <a:r>
              <a:rPr lang="en-US" dirty="0" smtClean="0"/>
              <a:t>, which is a blanket or weight that a child can place in their lap (see end of document for where products can be purchased) Picture from http://www.lapweights.com • Backpack (ideally with 10% of the student’s body weight) – an adult can ask the student to put on their backpack during stressful times, e.g. transitions • Asking the student to carry objects, e.g. books </a:t>
            </a:r>
          </a:p>
          <a:p>
            <a:endParaRPr lang="en-US" dirty="0" smtClean="0"/>
          </a:p>
          <a:p>
            <a:r>
              <a:rPr lang="en-US" dirty="0" smtClean="0"/>
              <a:t>Backpack (ideally with 10% of the student’s body weight) – an adult can ask the student to put on their backpack during stressful times, e.g. transitions • Asking the student to carry objects, e.g. books Muscle activities such as: • wiping down the blackboard • cleaning desks • playing on play structures • Avoid situations where there will be unexpected touch • E.g. place the student in the front or the back of a lineup (“like a caboose”), but try to avoid placing student in the middle 14 • E.g. allow the student to have a larger personal bubble compared to others • Warn the student ahead of time when the student will be touched • Making allowances for sensitivity to clothes by • Cutting off tags • Getting ‘seamless’ clothing – for example various stores sell ‘seamless’ clothing such as Target (in the States), Sears (sells seamless socks), La </a:t>
            </a:r>
            <a:r>
              <a:rPr lang="en-US" dirty="0" err="1" smtClean="0"/>
              <a:t>Senza</a:t>
            </a:r>
            <a:r>
              <a:rPr lang="en-US" dirty="0" smtClean="0"/>
              <a:t> (sells leotards with no stitching in the foot), and even places such as Dollarama. • Allow for deep pressure oral stimulation, e.g. by chewing gum • Studies have shown that chewing gum is helpful for learning, and ideally schools could allow students to chew gum, but if not, other options include straws, plastic tubing, ice, frequent water breaks, snacks such as licorice, raisins, popcorn, having water bottles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25</a:t>
            </a:fld>
            <a:endParaRPr lang="en-US"/>
          </a:p>
        </p:txBody>
      </p:sp>
    </p:spTree>
    <p:extLst>
      <p:ext uri="{BB962C8B-B14F-4D97-AF65-F5344CB8AC3E}">
        <p14:creationId xmlns:p14="http://schemas.microsoft.com/office/powerpoint/2010/main" val="61587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Smell (Olfactory) Sense With our nose, we are able to smell the world around us. Our smell sense allows us to enjoy perfumes, the aroma of food, or the smell of flowers. And when we haven’t bathed in several days, it lets us know when its time to bathe…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26</a:t>
            </a:fld>
            <a:endParaRPr lang="en-US"/>
          </a:p>
        </p:txBody>
      </p:sp>
    </p:spTree>
    <p:extLst>
      <p:ext uri="{BB962C8B-B14F-4D97-AF65-F5344CB8AC3E}">
        <p14:creationId xmlns:p14="http://schemas.microsoft.com/office/powerpoint/2010/main" val="60396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Difficulties with smell and taste often result in difficult or unusual responses to foods. Children who are hypersensitive tend to be very picky eaters. They tend to prefer very bland foods and are against trying new foods because they have learned this is usually an overwhelming experience). Behaviors of kids who are hypersensitive to taste and smell may include • Smell avoiding behaviors. • Exquisitely sensitivity to smells/</a:t>
            </a:r>
            <a:r>
              <a:rPr lang="en-US" dirty="0" err="1" smtClean="0"/>
              <a:t>odours</a:t>
            </a:r>
            <a:r>
              <a:rPr lang="en-US" dirty="0" smtClean="0"/>
              <a:t>, and may complain of strong smells when nobody else notices anything • Will only eat bland, neutral smelling foods. • Dislikes certain people or pets because of their smell • The sensitivities may be noticed more during allergy seasons (due to mold or other allergies) </a:t>
            </a:r>
          </a:p>
          <a:p>
            <a:endParaRPr lang="en-US" dirty="0" smtClean="0"/>
          </a:p>
          <a:p>
            <a:r>
              <a:rPr lang="en-US" dirty="0" smtClean="0"/>
              <a:t>Strategies for kids who are hypersensitive to smell • Limit exposure to smells, help the child be aware of strategies to assist them with avoiding smells that are unpleasant • Teach the child calming strategies to help them deal with the overwhelming sensory stimulation • If the child has aversions to certain smells, it may be helpful for them to carry around a pleasant smell (in a film container with a hole in the top) to use when bombarded with smells they can’t handle • Use calming smells, such as those recommended in Aromatherapy such as • Lavender essential oil • Essential oil of geranium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27</a:t>
            </a:fld>
            <a:endParaRPr lang="en-US"/>
          </a:p>
        </p:txBody>
      </p:sp>
    </p:spTree>
    <p:extLst>
      <p:ext uri="{BB962C8B-B14F-4D97-AF65-F5344CB8AC3E}">
        <p14:creationId xmlns:p14="http://schemas.microsoft.com/office/powerpoint/2010/main" val="298022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proprioceptive system are parts of our muscles, joints, and tendons that tell us what position our body is in. Another dimension of proprioception is praxis or motor planning. This is the ability to plan and execute different motor tasks. In order for this system to work properly, it must rely on obtaining accurate information from the sensory systems and then organizing and interpreting this information efficiently and effectively.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28</a:t>
            </a:fld>
            <a:endParaRPr lang="en-US"/>
          </a:p>
        </p:txBody>
      </p:sp>
    </p:spTree>
    <p:extLst>
      <p:ext uri="{BB962C8B-B14F-4D97-AF65-F5344CB8AC3E}">
        <p14:creationId xmlns:p14="http://schemas.microsoft.com/office/powerpoint/2010/main" val="1082990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Proprioceptive System The proprioceptive system are parts of our muscles, joints, and tendons that tell us what position our body is in. Another dimension of proprioception is praxis or motor planning. This is the ability to plan and execute different motor tasks. In order for this system to work properly, it must rely on obtaining accurate information from the sensory systems and then organizing and interpreting this information efficiently and effectively. </a:t>
            </a:r>
          </a:p>
          <a:p>
            <a:endParaRPr lang="en-US" dirty="0" smtClean="0"/>
          </a:p>
          <a:p>
            <a:r>
              <a:rPr lang="en-US" dirty="0" smtClean="0"/>
              <a:t>Signs of proprioceptive processing difficulties: • Stiff movements, locks joints • Uncoordinated • Prefers sedentary activities • Squeezes self into small places (in order to get more proprioceptive input) • Self-injurious behaviors (in order to get more proprioceptive input) • Excessive clapping, crashing, banging • Poor posture • Leans against things, or props oneself up against things • Poor body awareness • Bumps into things • Difficulty staying in one place • Decreased strength • Tires easily • Seeks deep pressure hugs </a:t>
            </a:r>
          </a:p>
          <a:p>
            <a:endParaRPr lang="en-US" dirty="0" smtClean="0"/>
          </a:p>
          <a:p>
            <a:r>
              <a:rPr lang="en-US" dirty="0" smtClean="0"/>
              <a:t>Movement (Vestibular System) Our vestibular system includes structures in our inner ear (semi-circular canals) that let us know how our body is moving, and what position it is in. When these systems are functional, we know how to move our body properly in different situations such as: • “Gross” or large body movements such as walking, sitting, running, and other activities. • “Fine” or smaller body movements such as using our hands to write, use forks and spoons, tie shoelaces, or button a shirt. </a:t>
            </a:r>
          </a:p>
          <a:p>
            <a:endParaRPr lang="en-US" dirty="0" smtClean="0"/>
          </a:p>
          <a:p>
            <a:r>
              <a:rPr lang="en-US" dirty="0" smtClean="0"/>
              <a:t>Children with severe difficulties with coordination may have a condition known as Developmental Coordination Disorder, which benefits from proper assessment and treatment by a knowledgeable Occupational Therapist (OT). Movement (Vestibular) Hypersensitivity </a:t>
            </a:r>
            <a:r>
              <a:rPr lang="en-US" dirty="0" err="1" smtClean="0"/>
              <a:t>Behaviours</a:t>
            </a:r>
            <a:r>
              <a:rPr lang="en-US" dirty="0" smtClean="0"/>
              <a:t> of someone with vestibular </a:t>
            </a:r>
            <a:r>
              <a:rPr lang="en-US" dirty="0" err="1" smtClean="0"/>
              <a:t>hypersensitity</a:t>
            </a:r>
            <a:r>
              <a:rPr lang="en-US" dirty="0" smtClean="0"/>
              <a:t> may include: • Gets distressed by, or avoids movement • Note that a person can be upset by movement in one direction (up/down), but tolerate movement in other directions (e.g. back/forth) • E.g. Dislike of riding in cars, or gets car sick easily • E.g. Avoids rides, or swings • E.g. May get anxious when there is lots of movement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29</a:t>
            </a:fld>
            <a:endParaRPr lang="en-US"/>
          </a:p>
        </p:txBody>
      </p:sp>
    </p:spTree>
    <p:extLst>
      <p:ext uri="{BB962C8B-B14F-4D97-AF65-F5344CB8AC3E}">
        <p14:creationId xmlns:p14="http://schemas.microsoft.com/office/powerpoint/2010/main" val="2599007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FIVE’ sensory systems we’ll touch on today</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a:t>
            </a:fld>
            <a:endParaRPr lang="en-US"/>
          </a:p>
        </p:txBody>
      </p:sp>
    </p:spTree>
    <p:extLst>
      <p:ext uri="{BB962C8B-B14F-4D97-AF65-F5344CB8AC3E}">
        <p14:creationId xmlns:p14="http://schemas.microsoft.com/office/powerpoint/2010/main" val="308474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Movement (Vestibular) </a:t>
            </a:r>
            <a:r>
              <a:rPr lang="en-US" dirty="0" err="1" smtClean="0"/>
              <a:t>Undersensitivity</a:t>
            </a:r>
            <a:r>
              <a:rPr lang="en-US" dirty="0" smtClean="0"/>
              <a:t> Behaviors of someone who is under responsive to proprioceptive and vestibular input may include: • Child appears clumsy • Child has a lack of awareness of body position in space, odd body posturing, minimal crawling when young • Difficulty manipulating small objects (buttons, snaps) • Eats in a sloppy manner • Resistance to learning new motor movement activities. • Difficulties standing in line without touching others • Generally unaware of how much force they use when touching other people or handling everyday objects (hold hands too tightly, break toys accidentally) • Poke holes in their paper while writing or erasing • Loves rough and tumble play • Rocks frequently, moves constantly • Jumps on furniture. Has difficulties “sitting still and listening” • May have troubles with visual tracking </a:t>
            </a:r>
          </a:p>
          <a:p>
            <a:endParaRPr lang="en-US" dirty="0" smtClean="0"/>
          </a:p>
          <a:p>
            <a:r>
              <a:rPr lang="en-US" dirty="0" smtClean="0"/>
              <a:t>Strategies for the child who requires increased proprioceptive/vestibular input: • Give the student an opportunity to move as much as possible, e.g. allowing for washroom breaks, or asking the student to do errands as fetching things, being a messenger, cleaning the blackboard, etc. • Alternate “thinking activities” with movement activities o thinking activities for 10-20 minutes, followed by o movement such as a “Body Break” session of 2-5 minutes of physical movement, e.g. jumping jacks, squeezing a stress ball, push-ups against a wall. • Letting the student stand up and wiggle around whenever possible • Allowing the student to switch seats • Chair pushups • Have the </a:t>
            </a:r>
            <a:r>
              <a:rPr lang="en-US" dirty="0" err="1" smtClean="0"/>
              <a:t>stude</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30</a:t>
            </a:fld>
            <a:endParaRPr lang="en-US"/>
          </a:p>
        </p:txBody>
      </p:sp>
    </p:spTree>
    <p:extLst>
      <p:ext uri="{BB962C8B-B14F-4D97-AF65-F5344CB8AC3E}">
        <p14:creationId xmlns:p14="http://schemas.microsoft.com/office/powerpoint/2010/main" val="135648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 Regulation is the culmination</a:t>
            </a:r>
            <a:r>
              <a:rPr lang="en-US" baseline="0" dirty="0" smtClean="0"/>
              <a:t> of all the systems working well – together!  </a:t>
            </a:r>
            <a:r>
              <a:rPr lang="en-US" dirty="0" smtClean="0"/>
              <a:t>Self-regulation is when one’s nervous system is able to regulate so that it has just the right amount of stimulation. As Goldilocks showed, we want to have neither too much, nor too little, but just enough stimulation, so that one can be ‘just right’.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31</a:t>
            </a:fld>
            <a:endParaRPr lang="en-US"/>
          </a:p>
        </p:txBody>
      </p:sp>
    </p:spTree>
    <p:extLst>
      <p:ext uri="{BB962C8B-B14F-4D97-AF65-F5344CB8AC3E}">
        <p14:creationId xmlns:p14="http://schemas.microsoft.com/office/powerpoint/2010/main" val="71708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Self-Regulate Figure out where you are – either 1) </a:t>
            </a:r>
            <a:r>
              <a:rPr lang="en-US" dirty="0" err="1" smtClean="0"/>
              <a:t>underaroused</a:t>
            </a:r>
            <a:r>
              <a:rPr lang="en-US" dirty="0" smtClean="0"/>
              <a:t>, 2) “optimal” or just right, or 3) </a:t>
            </a:r>
            <a:r>
              <a:rPr lang="en-US" dirty="0" err="1" smtClean="0"/>
              <a:t>overaroused</a:t>
            </a:r>
            <a:r>
              <a:rPr lang="en-US" dirty="0" smtClean="0"/>
              <a:t>. If </a:t>
            </a:r>
            <a:r>
              <a:rPr lang="en-US" dirty="0" err="1" smtClean="0"/>
              <a:t>overaroused</a:t>
            </a:r>
            <a:r>
              <a:rPr lang="en-US" dirty="0" smtClean="0"/>
              <a:t>, reduce stimulation or use calming, “wind down” or soothing strategies. If </a:t>
            </a:r>
            <a:r>
              <a:rPr lang="en-US" dirty="0" err="1" smtClean="0"/>
              <a:t>underaroused</a:t>
            </a:r>
            <a:r>
              <a:rPr lang="en-US" dirty="0" smtClean="0"/>
              <a:t>, increase their stimulation, or use activating, “wind up” or energizing strategies. It should be noted that we usually want to be in the optimal zone because this is where we are able to learn best and react to our environment most efficiently. However, there are times when it can be functional for us to be “running on low” (before we go to sleep) and “running on high” (pumping ourselves up before a long run).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32</a:t>
            </a:fld>
            <a:endParaRPr lang="en-US"/>
          </a:p>
        </p:txBody>
      </p:sp>
    </p:spTree>
    <p:extLst>
      <p:ext uri="{BB962C8B-B14F-4D97-AF65-F5344CB8AC3E}">
        <p14:creationId xmlns:p14="http://schemas.microsoft.com/office/powerpoint/2010/main" val="9734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Modulating Activities Modulating activities are sensory interventions that appear helpful whether one is under- or </a:t>
            </a:r>
            <a:r>
              <a:rPr lang="en-US" dirty="0" err="1" smtClean="0"/>
              <a:t>overaroused</a:t>
            </a:r>
            <a:r>
              <a:rPr lang="en-US" dirty="0" smtClean="0"/>
              <a:t>, by helping the nervous system repair of sense of harmony/balance. Examples include: • Deep pressure or muscle work, e.g. massage, stretching, or moving (reasonably) heavy objects. Most people note that when </a:t>
            </a:r>
            <a:r>
              <a:rPr lang="en-US" dirty="0" err="1" smtClean="0"/>
              <a:t>overaroused</a:t>
            </a:r>
            <a:r>
              <a:rPr lang="en-US" dirty="0" smtClean="0"/>
              <a:t> (stressed or anxious), stretching is calming, yet when </a:t>
            </a:r>
            <a:r>
              <a:rPr lang="en-US" dirty="0" err="1" smtClean="0"/>
              <a:t>underaroused</a:t>
            </a:r>
            <a:r>
              <a:rPr lang="en-US" dirty="0" smtClean="0"/>
              <a:t> (bored and sleepy), stretching helps in alerting. Most of us self-regulate without even knowing it Most people regularly employ self-regulation and sensory strategies without being aware of it. Examples of being underwhelmed or </a:t>
            </a:r>
            <a:r>
              <a:rPr lang="en-US" dirty="0" err="1" smtClean="0"/>
              <a:t>understimulated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33</a:t>
            </a:fld>
            <a:endParaRPr lang="en-US"/>
          </a:p>
        </p:txBody>
      </p:sp>
    </p:spTree>
    <p:extLst>
      <p:ext uri="{BB962C8B-B14F-4D97-AF65-F5344CB8AC3E}">
        <p14:creationId xmlns:p14="http://schemas.microsoft.com/office/powerpoint/2010/main" val="3702960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35</a:t>
            </a:fld>
            <a:endParaRPr lang="en-US"/>
          </a:p>
        </p:txBody>
      </p:sp>
    </p:spTree>
    <p:extLst>
      <p:ext uri="{BB962C8B-B14F-4D97-AF65-F5344CB8AC3E}">
        <p14:creationId xmlns:p14="http://schemas.microsoft.com/office/powerpoint/2010/main" val="540896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’short’ list</a:t>
            </a:r>
            <a:r>
              <a:rPr lang="en-US" baseline="0" dirty="0" smtClean="0"/>
              <a:t> of professionals/organizations/ideas that can help families when seeking answers.</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49</a:t>
            </a:fld>
            <a:endParaRPr lang="en-US"/>
          </a:p>
        </p:txBody>
      </p:sp>
    </p:spTree>
    <p:extLst>
      <p:ext uri="{BB962C8B-B14F-4D97-AF65-F5344CB8AC3E}">
        <p14:creationId xmlns:p14="http://schemas.microsoft.com/office/powerpoint/2010/main" val="1347524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51</a:t>
            </a:fld>
            <a:endParaRPr lang="en-US"/>
          </a:p>
        </p:txBody>
      </p:sp>
    </p:spTree>
    <p:extLst>
      <p:ext uri="{BB962C8B-B14F-4D97-AF65-F5344CB8AC3E}">
        <p14:creationId xmlns:p14="http://schemas.microsoft.com/office/powerpoint/2010/main" val="19959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4</a:t>
            </a:fld>
            <a:endParaRPr lang="en-US"/>
          </a:p>
        </p:txBody>
      </p:sp>
    </p:spTree>
    <p:extLst>
      <p:ext uri="{BB962C8B-B14F-4D97-AF65-F5344CB8AC3E}">
        <p14:creationId xmlns:p14="http://schemas.microsoft.com/office/powerpoint/2010/main" val="139005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 of “Sam’s club” when trying to learn</a:t>
            </a:r>
            <a:r>
              <a:rPr lang="en-US" baseline="0" dirty="0" smtClean="0"/>
              <a:t> a new concept or listen to a story and recall details.  </a:t>
            </a:r>
            <a:r>
              <a:rPr lang="en-US" dirty="0" smtClean="0"/>
              <a:t>Although we hope that people’s sensory input can be ‘just right’, there will naturally be times when people are getting ‘too little’ or ‘too much’. </a:t>
            </a:r>
          </a:p>
          <a:p>
            <a:endParaRPr lang="en-US" dirty="0" smtClean="0"/>
          </a:p>
          <a:p>
            <a:endParaRPr lang="en-US" dirty="0" smtClean="0"/>
          </a:p>
          <a:p>
            <a:r>
              <a:rPr lang="en-US" dirty="0" smtClean="0"/>
              <a:t>• Too little stimulation, so that the person may feel bored, underwhelmed, </a:t>
            </a:r>
            <a:r>
              <a:rPr lang="en-US" dirty="0" err="1" smtClean="0"/>
              <a:t>understimulated</a:t>
            </a:r>
            <a:r>
              <a:rPr lang="en-US" dirty="0" smtClean="0"/>
              <a:t>, or </a:t>
            </a:r>
            <a:r>
              <a:rPr lang="en-US" dirty="0" err="1" smtClean="0"/>
              <a:t>underaroused</a:t>
            </a:r>
            <a:r>
              <a:rPr lang="en-US" dirty="0" smtClean="0"/>
              <a:t>. </a:t>
            </a:r>
          </a:p>
          <a:p>
            <a:r>
              <a:rPr lang="en-US" dirty="0" smtClean="0"/>
              <a:t>When underwhelmed, a person may </a:t>
            </a:r>
          </a:p>
          <a:p>
            <a:r>
              <a:rPr lang="en-US" dirty="0" smtClean="0"/>
              <a:t>• End up seeking stimulation or attention, many of which may be annoying. E.g. the bored child who needs to fidget, move around or be overactive. E.g. the bored child who annoys his/her siblings, or talks to peers in class.  </a:t>
            </a:r>
          </a:p>
          <a:p>
            <a:endParaRPr lang="en-US" dirty="0" smtClean="0"/>
          </a:p>
          <a:p>
            <a:r>
              <a:rPr lang="en-US" dirty="0" smtClean="0"/>
              <a:t>• Too much stimulation, so that the person may feel overwhelmed, overloaded, or overstimulated. </a:t>
            </a:r>
          </a:p>
          <a:p>
            <a:r>
              <a:rPr lang="en-US" dirty="0" smtClean="0"/>
              <a:t>When overwhelmed, human beings may respond with: </a:t>
            </a:r>
          </a:p>
          <a:p>
            <a:r>
              <a:rPr lang="en-US" dirty="0" smtClean="0"/>
              <a:t>• the classic ‘fight’ response (responding with anger, irritability or </a:t>
            </a:r>
            <a:r>
              <a:rPr lang="en-US" dirty="0" err="1" smtClean="0"/>
              <a:t>oppositionality</a:t>
            </a:r>
            <a:r>
              <a:rPr lang="en-US" dirty="0" smtClean="0"/>
              <a:t>), or </a:t>
            </a:r>
          </a:p>
          <a:p>
            <a:r>
              <a:rPr lang="en-US" dirty="0" smtClean="0"/>
              <a:t>• ‘flight’ (responding with avoidance, fear, or withdrawal) or • ‘freeze’ response (simply shutting down). </a:t>
            </a:r>
          </a:p>
          <a:p>
            <a:endParaRPr lang="en-US" dirty="0" smtClean="0"/>
          </a:p>
          <a:p>
            <a:r>
              <a:rPr lang="en-US" dirty="0" smtClean="0"/>
              <a:t>All children have unique, regulatory-sensory processing variations. E.g. some people like to be touched, some people don’t. Regulatory-Sensory Processing Disorders refer to the extremes, where sensory processing variations actually interfere and cause problems with daily function at home, school, or work. E.g. a child who is so overwhelmed by routine touch by peers that s/he is unable to be in a normal school setting.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5</a:t>
            </a:fld>
            <a:endParaRPr lang="en-US"/>
          </a:p>
        </p:txBody>
      </p:sp>
    </p:spTree>
    <p:extLst>
      <p:ext uri="{BB962C8B-B14F-4D97-AF65-F5344CB8AC3E}">
        <p14:creationId xmlns:p14="http://schemas.microsoft.com/office/powerpoint/2010/main" val="32969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our bodies need just the right combination of nutrition intake to make sure our whole body is healthy,</a:t>
            </a:r>
            <a:r>
              <a:rPr lang="en-US" baseline="0" dirty="0" smtClean="0"/>
              <a:t> we also need just the right amount of activity for our brains and bodies to work well.  </a:t>
            </a:r>
          </a:p>
          <a:p>
            <a:endParaRPr lang="en-US" baseline="0" dirty="0" smtClean="0"/>
          </a:p>
          <a:p>
            <a:r>
              <a:rPr lang="en-US" baseline="0" dirty="0" smtClean="0"/>
              <a:t>EXAMPLES:  </a:t>
            </a:r>
          </a:p>
          <a:p>
            <a:r>
              <a:rPr lang="en-US" baseline="0" dirty="0" smtClean="0"/>
              <a:t>Morning:  coffee, crunchy cereal, hot foods, hot shower</a:t>
            </a:r>
          </a:p>
          <a:p>
            <a:r>
              <a:rPr lang="en-US" baseline="0" dirty="0" smtClean="0"/>
              <a:t>Afternoon:  caffeinated drink, brisk walk, chew gum</a:t>
            </a:r>
          </a:p>
          <a:p>
            <a:r>
              <a:rPr lang="en-US" baseline="0" dirty="0" smtClean="0"/>
              <a:t>Evening: calming tea, lying down on couch, family time</a:t>
            </a:r>
          </a:p>
          <a:p>
            <a:endParaRPr lang="en-US" baseline="0" dirty="0" smtClean="0"/>
          </a:p>
          <a:p>
            <a:r>
              <a:rPr lang="en-US" dirty="0" smtClean="0"/>
              <a:t>• Too little stimulation, so that the person may feel bored, underwhelmed, </a:t>
            </a:r>
            <a:r>
              <a:rPr lang="en-US" dirty="0" err="1" smtClean="0"/>
              <a:t>understimulated</a:t>
            </a:r>
            <a:r>
              <a:rPr lang="en-US" dirty="0" smtClean="0"/>
              <a:t>, or </a:t>
            </a:r>
            <a:r>
              <a:rPr lang="en-US" dirty="0" err="1" smtClean="0"/>
              <a:t>underaroused</a:t>
            </a:r>
            <a:r>
              <a:rPr lang="en-US" dirty="0" smtClean="0"/>
              <a:t>. </a:t>
            </a:r>
          </a:p>
          <a:p>
            <a:r>
              <a:rPr lang="en-US" dirty="0" smtClean="0"/>
              <a:t>When underwhelmed, a person may </a:t>
            </a:r>
          </a:p>
          <a:p>
            <a:r>
              <a:rPr lang="en-US" dirty="0" smtClean="0"/>
              <a:t>• End up seeking stimulation or attention, many of which may be annoying. E.g. the bored child who needs to fidget, move around or be overactive. E.g. the bored child who annoys his/her siblings, or talks to peers in class.  </a:t>
            </a:r>
          </a:p>
          <a:p>
            <a:endParaRPr lang="en-US" dirty="0" smtClean="0"/>
          </a:p>
          <a:p>
            <a:r>
              <a:rPr lang="en-US" dirty="0" smtClean="0"/>
              <a:t>• Too much stimulation, so that the person may feel overwhelmed, overloaded, or overstimulated. </a:t>
            </a:r>
          </a:p>
          <a:p>
            <a:r>
              <a:rPr lang="en-US" dirty="0" smtClean="0"/>
              <a:t>When overwhelmed, human beings may respond with: </a:t>
            </a:r>
          </a:p>
          <a:p>
            <a:r>
              <a:rPr lang="en-US" dirty="0" smtClean="0"/>
              <a:t>• the classic ‘fight’ response (responding with anger, irritability or </a:t>
            </a:r>
            <a:r>
              <a:rPr lang="en-US" dirty="0" err="1" smtClean="0"/>
              <a:t>oppositionality</a:t>
            </a:r>
            <a:r>
              <a:rPr lang="en-US" dirty="0" smtClean="0"/>
              <a:t>), or </a:t>
            </a:r>
          </a:p>
          <a:p>
            <a:r>
              <a:rPr lang="en-US" dirty="0" smtClean="0"/>
              <a:t>• ‘flight’ (responding with avoidance, fear, or withdrawal) or • ‘freeze’ response (simply shutting down). </a:t>
            </a:r>
          </a:p>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6</a:t>
            </a:fld>
            <a:endParaRPr lang="en-US"/>
          </a:p>
        </p:txBody>
      </p:sp>
    </p:spTree>
    <p:extLst>
      <p:ext uri="{BB962C8B-B14F-4D97-AF65-F5344CB8AC3E}">
        <p14:creationId xmlns:p14="http://schemas.microsoft.com/office/powerpoint/2010/main" val="200116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Sensory Oversensitivity: In these situations, the person’s body is easily overwhelmed by too much sensory input, even if it seems like normal amounts to other people, even if those behaviors seem extreme. When someone is sensitive to stimuli they will often try to avoid this stimulation to avoid becoming overwhelmed. When overwhelmed, a person’s body feels in danger, and thus the person may react with a “fight or flight” response, and they may show the following behaviors: • React to being touched with withdrawal (flight) or aggression (flight) • Be unwilling to take risks, or be extremely cautious in their environment (e.g. playgrounds) • Motion sickness, afraid of heights (e.g. carsickness, refuses to get on a slide) • Anxious/uncomfortable in over-stimulating environments (e.g. malls, playgrounds, public transportation) • Very picky eater – refuses to eat certain textured foods, sensitive to some food smells or temperatures (Oral defensiveness) • Avoiding touch with substances (e.g. messy foods, mud, sand) or will only use utensils or fingertips rather than whole hand to manipulate objects • Struggles with self-care activities; will only wear certain types of material for clothing and or wear clothing in a particular way (e.g. socks, no hats); complains with face washing, hair brushing, tooth brushing, and hair cutting.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7</a:t>
            </a:fld>
            <a:endParaRPr lang="en-US"/>
          </a:p>
        </p:txBody>
      </p:sp>
    </p:spTree>
    <p:extLst>
      <p:ext uri="{BB962C8B-B14F-4D97-AF65-F5344CB8AC3E}">
        <p14:creationId xmlns:p14="http://schemas.microsoft.com/office/powerpoint/2010/main" val="8588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situations, the person’s body is doesn’t get enough sensory input, even if it seems like normal amounts to other people, and so that person might do things to get more sensory input, even if those behaviors seem extreme. They may demonstrate any or all of the following behaviors: • Hyperactivity, impulsivity, decreased response to pain • Difficulties “sitting still and listening” • Poor body awareness - clumsiness, touching objects or others too hard or too often • Love for foods that are spicy, hard/crunchy, extremely cold/hot in temperature, carbonated drinks, and over-stuffing their mouth of food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8</a:t>
            </a:fld>
            <a:endParaRPr lang="en-US"/>
          </a:p>
        </p:txBody>
      </p:sp>
    </p:spTree>
    <p:extLst>
      <p:ext uri="{BB962C8B-B14F-4D97-AF65-F5344CB8AC3E}">
        <p14:creationId xmlns:p14="http://schemas.microsoft.com/office/powerpoint/2010/main" val="319925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18</a:t>
            </a:fld>
            <a:endParaRPr lang="en-US"/>
          </a:p>
        </p:txBody>
      </p:sp>
    </p:spTree>
    <p:extLst>
      <p:ext uri="{BB962C8B-B14F-4D97-AF65-F5344CB8AC3E}">
        <p14:creationId xmlns:p14="http://schemas.microsoft.com/office/powerpoint/2010/main" val="54233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FIVE’ sensory systems we’ll touch on today – let’s return to the sensory systems while we keep normal developmental milestones in mind. </a:t>
            </a:r>
            <a:endParaRPr lang="en-US" dirty="0"/>
          </a:p>
        </p:txBody>
      </p:sp>
      <p:sp>
        <p:nvSpPr>
          <p:cNvPr id="4" name="Slide Number Placeholder 3"/>
          <p:cNvSpPr>
            <a:spLocks noGrp="1"/>
          </p:cNvSpPr>
          <p:nvPr>
            <p:ph type="sldNum" sz="quarter" idx="10"/>
          </p:nvPr>
        </p:nvSpPr>
        <p:spPr/>
        <p:txBody>
          <a:bodyPr/>
          <a:lstStyle/>
          <a:p>
            <a:fld id="{BF364A88-503D-4CB0-A74F-3C264308E0C4}" type="slidenum">
              <a:rPr lang="en-US" smtClean="0"/>
              <a:t>19</a:t>
            </a:fld>
            <a:endParaRPr lang="en-US"/>
          </a:p>
        </p:txBody>
      </p:sp>
    </p:spTree>
    <p:extLst>
      <p:ext uri="{BB962C8B-B14F-4D97-AF65-F5344CB8AC3E}">
        <p14:creationId xmlns:p14="http://schemas.microsoft.com/office/powerpoint/2010/main" val="197350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31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451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51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238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553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777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061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631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964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8992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95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11/10/16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70884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https://pathways.org/glossary/tummy-time/" TargetMode="External"/><Relationship Id="rId4" Type="http://schemas.openxmlformats.org/officeDocument/2006/relationships/hyperlink" Target="https://pathways.org/glossary/rolling/" TargetMode="External"/><Relationship Id="rId1" Type="http://schemas.openxmlformats.org/officeDocument/2006/relationships/slideLayout" Target="../slideLayouts/slideLayout2.xml"/><Relationship Id="rId2" Type="http://schemas.openxmlformats.org/officeDocument/2006/relationships/hyperlink" Target="https://pathways.org/glossary/creep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thways.org/glossary/gestur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thways.org/glossary/gestur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sensorylife.com/" TargetMode="External"/><Relationship Id="rId4" Type="http://schemas.openxmlformats.org/officeDocument/2006/relationships/hyperlink" Target="http://spdstar.org/" TargetMode="External"/><Relationship Id="rId5" Type="http://schemas.openxmlformats.org/officeDocument/2006/relationships/hyperlink" Target="http://www.alertprogram.com/" TargetMode="External"/><Relationship Id="rId6" Type="http://schemas.openxmlformats.org/officeDocument/2006/relationships/hyperlink" Target="http://www.zonesofregulation.com/"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631376"/>
            <a:ext cx="7772400" cy="2226623"/>
          </a:xfrm>
        </p:spPr>
        <p:txBody>
          <a:bodyPr>
            <a:normAutofit/>
          </a:bodyPr>
          <a:lstStyle/>
          <a:p>
            <a:pPr algn="ctr"/>
            <a:r>
              <a:rPr lang="en-US" dirty="0" smtClean="0"/>
              <a:t>Pediatric development:  </a:t>
            </a:r>
            <a:br>
              <a:rPr lang="en-US" dirty="0" smtClean="0"/>
            </a:br>
            <a:r>
              <a:rPr lang="en-US" dirty="0" smtClean="0"/>
              <a:t>sensory, motor, and neurological milestones</a:t>
            </a:r>
            <a:endParaRPr lang="en-US" dirty="0"/>
          </a:p>
        </p:txBody>
      </p:sp>
      <p:sp>
        <p:nvSpPr>
          <p:cNvPr id="3" name="Subtitle 2"/>
          <p:cNvSpPr>
            <a:spLocks noGrp="1"/>
          </p:cNvSpPr>
          <p:nvPr>
            <p:ph type="subTitle" idx="1"/>
          </p:nvPr>
        </p:nvSpPr>
        <p:spPr>
          <a:xfrm>
            <a:off x="8548607" y="4976315"/>
            <a:ext cx="3509074" cy="1463040"/>
          </a:xfrm>
        </p:spPr>
        <p:txBody>
          <a:bodyPr>
            <a:normAutofit/>
          </a:bodyPr>
          <a:lstStyle/>
          <a:p>
            <a:pPr algn="just"/>
            <a:r>
              <a:rPr lang="en-US" b="1" dirty="0" smtClean="0">
                <a:solidFill>
                  <a:schemeClr val="accent1">
                    <a:lumMod val="75000"/>
                  </a:schemeClr>
                </a:solidFill>
              </a:rPr>
              <a:t>Helping Parents and Caregivers Understand Developmental Delays and Sensory Processing Concepts</a:t>
            </a:r>
          </a:p>
          <a:p>
            <a:r>
              <a:rPr lang="en-US" b="1" i="1" dirty="0" smtClean="0"/>
              <a:t>April D. Christopherson, </a:t>
            </a:r>
            <a:r>
              <a:rPr lang="en-US" b="1" i="1" dirty="0" smtClean="0"/>
              <a:t>OTR/L</a:t>
            </a:r>
            <a:endParaRPr lang="en-US" b="1" i="1" dirty="0" smtClean="0"/>
          </a:p>
        </p:txBody>
      </p:sp>
    </p:spTree>
    <p:extLst>
      <p:ext uri="{BB962C8B-B14F-4D97-AF65-F5344CB8AC3E}">
        <p14:creationId xmlns:p14="http://schemas.microsoft.com/office/powerpoint/2010/main" val="1552419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milestones</a:t>
            </a:r>
            <a:br>
              <a:rPr lang="en-US" smtClean="0"/>
            </a:br>
            <a:r>
              <a:rPr lang="en-US" smtClean="0"/>
              <a:t>4-6 months</a:t>
            </a:r>
            <a:endParaRPr lang="en-US"/>
          </a:p>
        </p:txBody>
      </p:sp>
      <p:sp>
        <p:nvSpPr>
          <p:cNvPr id="3" name="Text Placeholder 2"/>
          <p:cNvSpPr>
            <a:spLocks noGrp="1"/>
          </p:cNvSpPr>
          <p:nvPr>
            <p:ph idx="1"/>
          </p:nvPr>
        </p:nvSpPr>
        <p:spPr/>
        <p:txBody>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Fears loud or unexpected noises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Listens and responds when spoken to</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Begins to babble with consonant sounds </a:t>
            </a:r>
            <a:r>
              <a:rPr lang="en-US" sz="2000" dirty="0" smtClean="0"/>
              <a:t>e.g</a:t>
            </a:r>
            <a:r>
              <a:rPr lang="en-US" sz="2000" dirty="0"/>
              <a:t>. “da, da, da”</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Uses babbling to get attention</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Makes different kinds of sounds to express feelings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Imitates sounds and facial expressions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Notices toys that make sounds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702" y="1591785"/>
            <a:ext cx="4023360" cy="4023360"/>
          </a:xfrm>
          <a:prstGeom prst="rect">
            <a:avLst/>
          </a:prstGeom>
        </p:spPr>
      </p:pic>
    </p:spTree>
    <p:extLst>
      <p:ext uri="{BB962C8B-B14F-4D97-AF65-F5344CB8AC3E}">
        <p14:creationId xmlns:p14="http://schemas.microsoft.com/office/powerpoint/2010/main" val="11460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0" name="Shape 270"/>
          <p:cNvSpPr>
            <a:spLocks noGrp="1"/>
          </p:cNvSpPr>
          <p:nvPr>
            <p:ph type="title"/>
          </p:nvPr>
        </p:nvSpPr>
        <p:spPr>
          <a:prstGeom prst="rect">
            <a:avLst/>
          </a:prstGeom>
        </p:spPr>
        <p:txBody>
          <a:bodyPr/>
          <a:lstStyle/>
          <a:p>
            <a:r>
              <a:rPr lang="en-US" dirty="0" smtClean="0"/>
              <a:t>Motor </a:t>
            </a:r>
            <a:r>
              <a:rPr dirty="0" smtClean="0"/>
              <a:t>Milestones</a:t>
            </a:r>
            <a:endParaRPr dirty="0"/>
          </a:p>
          <a:p>
            <a:r>
              <a:rPr dirty="0"/>
              <a:t>7-9 months</a:t>
            </a:r>
          </a:p>
        </p:txBody>
      </p:sp>
      <p:sp>
        <p:nvSpPr>
          <p:cNvPr id="271" name="Shape 271"/>
          <p:cNvSpPr>
            <a:spLocks noGrp="1"/>
          </p:cNvSpPr>
          <p:nvPr>
            <p:ph idx="1"/>
          </p:nvPr>
        </p:nvSpPr>
        <p:spPr>
          <a:prstGeom prst="rect">
            <a:avLst/>
          </a:prstGeom>
        </p:spPr>
        <p:txBody>
          <a:bodyPr numCol="2">
            <a:noAutofit/>
          </a:bodyPr>
          <a:lstStyle/>
          <a:p>
            <a:pPr defTabSz="321457">
              <a:lnSpc>
                <a:spcPct val="120000"/>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smtClean="0"/>
              <a:t>Sits</a:t>
            </a:r>
            <a:r>
              <a:rPr sz="1700" dirty="0"/>
              <a:t> without support</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Moves from tummy or back into sitting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Starts to move with alternate leg and arm movement e.g. </a:t>
            </a:r>
            <a:r>
              <a:rPr sz="1700" u="sng" dirty="0">
                <a:hlinkClick r:id="rId2"/>
              </a:rPr>
              <a:t>creeping</a:t>
            </a:r>
            <a:r>
              <a:rPr sz="1700" dirty="0"/>
              <a:t>, crawling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Uses both hands to explore toys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Picks up head and pushes through elbows </a:t>
            </a:r>
            <a:endParaRPr lang="en-US" sz="1700" dirty="0"/>
          </a:p>
          <a:p>
            <a:pPr marL="0" indent="0" defTabSz="321457">
              <a:lnSpc>
                <a:spcPts val="3094"/>
              </a:lnSpc>
              <a:spcBef>
                <a:spcPts val="0"/>
              </a:spcBef>
              <a:buSzTx/>
              <a:buNone/>
              <a:tabLst>
                <a:tab pos="98223" algn="l"/>
                <a:tab pos="321457" algn="l"/>
              </a:tabLst>
              <a:defRPr sz="1600">
                <a:solidFill>
                  <a:srgbClr val="000000"/>
                </a:solidFill>
                <a:latin typeface="Arial"/>
                <a:ea typeface="Arial"/>
                <a:cs typeface="Arial"/>
                <a:sym typeface="Arial"/>
              </a:defRPr>
            </a:pPr>
            <a:r>
              <a:rPr sz="1700" dirty="0" smtClean="0"/>
              <a:t>during </a:t>
            </a:r>
            <a:r>
              <a:rPr sz="1700" u="sng" dirty="0">
                <a:hlinkClick r:id="rId3"/>
              </a:rPr>
              <a:t>Tummy Time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Turns head to visually track objects, while sitting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Shows more control while </a:t>
            </a:r>
            <a:r>
              <a:rPr sz="1700" u="sng" dirty="0">
                <a:hlinkClick r:id="rId4"/>
              </a:rPr>
              <a:t>rolling</a:t>
            </a:r>
            <a:r>
              <a:rPr sz="1700" dirty="0"/>
              <a:t> and sitting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Starts to pull to stand</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Enjoys a variety of movements – bouncing up and down, rocking back and forth</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Picks up small objects with thumbs and fingers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Tries to lean towards, reach for, and pick up toys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In simple play imitates </a:t>
            </a:r>
            <a:r>
              <a:rPr sz="1700" dirty="0" smtClean="0"/>
              <a:t>others</a:t>
            </a:r>
            <a:endParaRPr sz="1700" dirty="0"/>
          </a:p>
        </p:txBody>
      </p:sp>
    </p:spTree>
    <p:extLst>
      <p:ext uri="{BB962C8B-B14F-4D97-AF65-F5344CB8AC3E}">
        <p14:creationId xmlns:p14="http://schemas.microsoft.com/office/powerpoint/2010/main" val="5015743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milestones</a:t>
            </a:r>
            <a:br>
              <a:rPr lang="en-US" dirty="0" smtClean="0"/>
            </a:br>
            <a:r>
              <a:rPr lang="en-US" dirty="0" smtClean="0"/>
              <a:t>7-9 months</a:t>
            </a:r>
            <a:br>
              <a:rPr lang="en-US" dirty="0" smtClean="0"/>
            </a:br>
            <a:endParaRPr lang="en-US" dirty="0"/>
          </a:p>
        </p:txBody>
      </p:sp>
      <p:sp>
        <p:nvSpPr>
          <p:cNvPr id="3" name="Text Placeholder 2"/>
          <p:cNvSpPr>
            <a:spLocks noGrp="1"/>
          </p:cNvSpPr>
          <p:nvPr>
            <p:ph idx="1"/>
          </p:nvPr>
        </p:nvSpPr>
        <p:spPr/>
        <p:txBody>
          <a:bodyPr numCol="2">
            <a:norm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smtClean="0"/>
              <a:t>Uses </a:t>
            </a:r>
            <a:r>
              <a:rPr lang="en-US" sz="1800" dirty="0"/>
              <a:t>increased variety of sounds and syllable combinations in babbling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Looks at familiar objects and people when named</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Recognizes sound of their name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Participates in two-way communication</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Begins using hand movements to communicate wants and needs, e.g. reaches to be picked up</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Follows some routine commands when paired with </a:t>
            </a:r>
            <a:r>
              <a:rPr lang="en-US" sz="1800" u="sng" dirty="0">
                <a:hlinkClick r:id="rId2"/>
              </a:rPr>
              <a:t>gestures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Distinguishes between familiar and unfamiliar voices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Shows recognition of commonly used words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Mimics facial expressions and </a:t>
            </a:r>
            <a:r>
              <a:rPr lang="en-US" sz="1800" u="sng" dirty="0">
                <a:hlinkClick r:id="rId2"/>
              </a:rPr>
              <a:t>gestures</a:t>
            </a:r>
          </a:p>
          <a:p>
            <a:endParaRPr lang="en-US" sz="1800" dirty="0"/>
          </a:p>
        </p:txBody>
      </p:sp>
    </p:spTree>
    <p:extLst>
      <p:ext uri="{BB962C8B-B14F-4D97-AF65-F5344CB8AC3E}">
        <p14:creationId xmlns:p14="http://schemas.microsoft.com/office/powerpoint/2010/main" val="199295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3" name="Shape 273"/>
          <p:cNvSpPr>
            <a:spLocks noGrp="1"/>
          </p:cNvSpPr>
          <p:nvPr>
            <p:ph type="title"/>
          </p:nvPr>
        </p:nvSpPr>
        <p:spPr>
          <a:prstGeom prst="rect">
            <a:avLst/>
          </a:prstGeom>
        </p:spPr>
        <p:txBody>
          <a:bodyPr/>
          <a:lstStyle/>
          <a:p>
            <a:r>
              <a:rPr lang="en-US" dirty="0" smtClean="0"/>
              <a:t>Motor </a:t>
            </a:r>
            <a:r>
              <a:rPr dirty="0" smtClean="0"/>
              <a:t>Milestones</a:t>
            </a:r>
            <a:endParaRPr dirty="0"/>
          </a:p>
          <a:p>
            <a:r>
              <a:rPr dirty="0"/>
              <a:t>10-12 months</a:t>
            </a:r>
          </a:p>
        </p:txBody>
      </p:sp>
      <p:sp>
        <p:nvSpPr>
          <p:cNvPr id="274" name="Shape 274"/>
          <p:cNvSpPr>
            <a:spLocks noGrp="1"/>
          </p:cNvSpPr>
          <p:nvPr>
            <p:ph idx="1"/>
          </p:nvPr>
        </p:nvSpPr>
        <p:spPr>
          <a:xfrm>
            <a:off x="1024128" y="2206487"/>
            <a:ext cx="9720073" cy="4273826"/>
          </a:xfrm>
          <a:prstGeom prst="rect">
            <a:avLst/>
          </a:prstGeom>
        </p:spPr>
        <p:txBody>
          <a:bodyPr numCol="2">
            <a:norm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smtClean="0"/>
              <a:t>Pulls </a:t>
            </a:r>
            <a:r>
              <a:rPr dirty="0"/>
              <a:t>to stand and cruises along furniture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Stands alone </a:t>
            </a:r>
            <a:r>
              <a:rPr lang="en-US" dirty="0"/>
              <a:t>-</a:t>
            </a:r>
            <a:r>
              <a:rPr dirty="0" smtClean="0"/>
              <a:t>takes </a:t>
            </a:r>
            <a:r>
              <a:rPr dirty="0"/>
              <a:t>several independent steps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Moves in and out of various positions to explore environment and get desired toys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Sits unsupported and is able to turn head to look at objects without losing balance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Maintains balance in sitting when throwing objects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Claps </a:t>
            </a:r>
            <a:r>
              <a:rPr dirty="0" smtClean="0"/>
              <a:t>hands</a:t>
            </a:r>
            <a:endParaRPr dirty="0"/>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dirty="0"/>
              <a:t>Uses thumb and pointer finger to pick up tiny </a:t>
            </a:r>
            <a:r>
              <a:rPr dirty="0" smtClean="0"/>
              <a:t>objects</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190" y="1725433"/>
            <a:ext cx="4754880" cy="4754880"/>
          </a:xfrm>
          <a:prstGeom prst="rect">
            <a:avLst/>
          </a:prstGeom>
        </p:spPr>
      </p:pic>
    </p:spTree>
    <p:extLst>
      <p:ext uri="{BB962C8B-B14F-4D97-AF65-F5344CB8AC3E}">
        <p14:creationId xmlns:p14="http://schemas.microsoft.com/office/powerpoint/2010/main" val="108661790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milestones</a:t>
            </a:r>
            <a:br>
              <a:rPr lang="en-US" dirty="0" smtClean="0"/>
            </a:br>
            <a:r>
              <a:rPr lang="en-US" dirty="0" smtClean="0"/>
              <a:t>10-12 months</a:t>
            </a:r>
            <a:br>
              <a:rPr lang="en-US" dirty="0" smtClean="0"/>
            </a:br>
            <a:endParaRPr lang="en-US" dirty="0"/>
          </a:p>
        </p:txBody>
      </p:sp>
      <p:sp>
        <p:nvSpPr>
          <p:cNvPr id="3" name="Text Placeholder 2"/>
          <p:cNvSpPr>
            <a:spLocks noGrp="1"/>
          </p:cNvSpPr>
          <p:nvPr>
            <p:ph idx="1"/>
          </p:nvPr>
        </p:nvSpPr>
        <p:spPr/>
        <p:txBody>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smtClean="0"/>
              <a:t>Meaningfully </a:t>
            </a:r>
            <a:r>
              <a:rPr lang="en-US" sz="2000" dirty="0"/>
              <a:t>uses “mama” or “dada”</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Responds to “no”</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Responds to simple directions, e.g. “Come here”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Produces long strings of gibberish (called jargoning) in social communication</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Says one or two words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Imitates speech sounds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Babbling has sounds and rhythms of speech</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2000" dirty="0"/>
              <a:t>Pays attention to where you are looking and pointing</a:t>
            </a:r>
          </a:p>
          <a:p>
            <a:endParaRPr lang="en-US" dirty="0"/>
          </a:p>
        </p:txBody>
      </p:sp>
    </p:spTree>
    <p:extLst>
      <p:ext uri="{BB962C8B-B14F-4D97-AF65-F5344CB8AC3E}">
        <p14:creationId xmlns:p14="http://schemas.microsoft.com/office/powerpoint/2010/main" val="178328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6" name="Shape 276"/>
          <p:cNvSpPr>
            <a:spLocks noGrp="1"/>
          </p:cNvSpPr>
          <p:nvPr>
            <p:ph type="title"/>
          </p:nvPr>
        </p:nvSpPr>
        <p:spPr>
          <a:prstGeom prst="rect">
            <a:avLst/>
          </a:prstGeom>
        </p:spPr>
        <p:txBody>
          <a:bodyPr/>
          <a:lstStyle/>
          <a:p>
            <a:r>
              <a:rPr lang="en-US" smtClean="0"/>
              <a:t>Motor </a:t>
            </a:r>
            <a:r>
              <a:rPr smtClean="0"/>
              <a:t>Milestones</a:t>
            </a:r>
            <a:endParaRPr/>
          </a:p>
          <a:p>
            <a:r>
              <a:rPr dirty="0"/>
              <a:t>13-18 months</a:t>
            </a:r>
          </a:p>
        </p:txBody>
      </p:sp>
      <p:sp>
        <p:nvSpPr>
          <p:cNvPr id="277" name="Shape 277"/>
          <p:cNvSpPr>
            <a:spLocks noGrp="1"/>
          </p:cNvSpPr>
          <p:nvPr>
            <p:ph idx="1"/>
          </p:nvPr>
        </p:nvSpPr>
        <p:spPr>
          <a:xfrm>
            <a:off x="1328928" y="2325757"/>
            <a:ext cx="9720072" cy="2816087"/>
          </a:xfrm>
          <a:prstGeom prst="rect">
            <a:avLst/>
          </a:prstGeom>
        </p:spPr>
        <p:txBody>
          <a:bodyPr numCol="2">
            <a:no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smtClean="0"/>
              <a:t>Walks </a:t>
            </a:r>
            <a:r>
              <a:rPr sz="1800" dirty="0"/>
              <a:t>independently</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Squats to pick up a toy</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Stacks two objects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Helps with getting dress/undressed</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Builds a three block tower</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Puts four rings on a stick</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Scribbles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Turns Knobs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Uses ‘Whole Arm’ Movement</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Self Feeds - Brings spoon to mouth</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800" dirty="0"/>
              <a:t>Holds and drinks from cup </a:t>
            </a:r>
          </a:p>
        </p:txBody>
      </p:sp>
    </p:spTree>
    <p:extLst>
      <p:ext uri="{BB962C8B-B14F-4D97-AF65-F5344CB8AC3E}">
        <p14:creationId xmlns:p14="http://schemas.microsoft.com/office/powerpoint/2010/main" val="58619524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milestones</a:t>
            </a:r>
            <a:br>
              <a:rPr lang="en-US" dirty="0" smtClean="0"/>
            </a:br>
            <a:r>
              <a:rPr lang="en-US" dirty="0" smtClean="0"/>
              <a:t>13-18-months</a:t>
            </a:r>
            <a:br>
              <a:rPr lang="en-US" dirty="0" smtClean="0"/>
            </a:br>
            <a:endParaRPr lang="en-US" dirty="0"/>
          </a:p>
        </p:txBody>
      </p:sp>
      <p:sp>
        <p:nvSpPr>
          <p:cNvPr id="3" name="Text Placeholder 2"/>
          <p:cNvSpPr>
            <a:spLocks noGrp="1"/>
          </p:cNvSpPr>
          <p:nvPr>
            <p:ph idx="1"/>
          </p:nvPr>
        </p:nvSpPr>
        <p:spPr>
          <a:xfrm>
            <a:off x="1024128" y="2084832"/>
            <a:ext cx="9720073" cy="4023360"/>
          </a:xfrm>
        </p:spPr>
        <p:txBody>
          <a:bodyPr numCol="2">
            <a:norm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smtClean="0"/>
              <a:t>Uses </a:t>
            </a:r>
            <a:r>
              <a:rPr lang="en-US" sz="1800" dirty="0"/>
              <a:t>increased variety of sounds and syllable combinations in babbling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Looks at familiar objects and people when named</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Recognizes sound of their name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Participates in two-way communication</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Begins using hand movements to communicate wants and needs, e.g. reaches to be picked up</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Follows some routine commands when paired with </a:t>
            </a:r>
            <a:r>
              <a:rPr lang="en-US" sz="1800" u="sng" dirty="0">
                <a:hlinkClick r:id="rId2"/>
              </a:rPr>
              <a:t>gestures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Distinguishes between familiar and unfamiliar voices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Shows recognition of commonly used words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lang="en-US" sz="1800" dirty="0"/>
              <a:t>Mimics facial expressions and </a:t>
            </a:r>
            <a:r>
              <a:rPr lang="en-US" sz="1800" u="sng" dirty="0">
                <a:hlinkClick r:id="rId2"/>
              </a:rPr>
              <a:t>gestures</a:t>
            </a:r>
          </a:p>
          <a:p>
            <a:endParaRPr lang="en-US" sz="1800" dirty="0"/>
          </a:p>
        </p:txBody>
      </p:sp>
    </p:spTree>
    <p:extLst>
      <p:ext uri="{BB962C8B-B14F-4D97-AF65-F5344CB8AC3E}">
        <p14:creationId xmlns:p14="http://schemas.microsoft.com/office/powerpoint/2010/main" val="13615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79" name="Shape 279"/>
          <p:cNvSpPr>
            <a:spLocks noGrp="1"/>
          </p:cNvSpPr>
          <p:nvPr>
            <p:ph type="title"/>
          </p:nvPr>
        </p:nvSpPr>
        <p:spPr>
          <a:prstGeom prst="rect">
            <a:avLst/>
          </a:prstGeom>
        </p:spPr>
        <p:txBody>
          <a:bodyPr/>
          <a:lstStyle/>
          <a:p>
            <a:r>
              <a:t>Milestones</a:t>
            </a:r>
          </a:p>
          <a:p>
            <a:r>
              <a:rPr dirty="0"/>
              <a:t>19-24 months</a:t>
            </a:r>
          </a:p>
        </p:txBody>
      </p:sp>
      <p:sp>
        <p:nvSpPr>
          <p:cNvPr id="280" name="Shape 280"/>
          <p:cNvSpPr>
            <a:spLocks noGrp="1"/>
          </p:cNvSpPr>
          <p:nvPr>
            <p:ph idx="1"/>
          </p:nvPr>
        </p:nvSpPr>
        <p:spPr>
          <a:xfrm>
            <a:off x="1289171" y="2310386"/>
            <a:ext cx="9720073" cy="4023360"/>
          </a:xfrm>
          <a:prstGeom prst="rect">
            <a:avLst/>
          </a:prstGeom>
        </p:spPr>
        <p:txBody>
          <a:bodyPr numCol="2">
            <a:norm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smtClean="0"/>
              <a:t>Builds </a:t>
            </a:r>
            <a:r>
              <a:rPr sz="2000" dirty="0"/>
              <a:t>three block tower</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Puts four rings on a stick</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Places five pegs in pegboard</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Turns pages </a:t>
            </a:r>
            <a:r>
              <a:rPr sz="2000" dirty="0" smtClean="0"/>
              <a:t>2 </a:t>
            </a:r>
            <a:r>
              <a:rPr sz="2000" dirty="0"/>
              <a:t>at a time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Scribbles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Turns knobs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Self-Feeds with minimal assistance</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Brings spoon to mouth</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2000" dirty="0"/>
              <a:t>Holds and drinks from cup</a:t>
            </a:r>
          </a:p>
          <a:p>
            <a:pPr marL="553621"/>
            <a:endParaRPr dirty="0"/>
          </a:p>
          <a:p>
            <a:pPr marL="553621"/>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229" y="1219201"/>
            <a:ext cx="4480560" cy="4480560"/>
          </a:xfrm>
          <a:prstGeom prst="rect">
            <a:avLst/>
          </a:prstGeom>
        </p:spPr>
      </p:pic>
    </p:spTree>
    <p:extLst>
      <p:ext uri="{BB962C8B-B14F-4D97-AF65-F5344CB8AC3E}">
        <p14:creationId xmlns:p14="http://schemas.microsoft.com/office/powerpoint/2010/main" val="16760275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r>
              <a:rPr dirty="0"/>
              <a:t>Milestones</a:t>
            </a:r>
          </a:p>
          <a:p>
            <a:r>
              <a:rPr dirty="0"/>
              <a:t>25-36 months</a:t>
            </a:r>
          </a:p>
        </p:txBody>
      </p:sp>
      <p:sp>
        <p:nvSpPr>
          <p:cNvPr id="283" name="Shape 283"/>
          <p:cNvSpPr>
            <a:spLocks noGrp="1"/>
          </p:cNvSpPr>
          <p:nvPr>
            <p:ph idx="1"/>
          </p:nvPr>
        </p:nvSpPr>
        <p:spPr>
          <a:xfrm>
            <a:off x="1024127" y="2084832"/>
            <a:ext cx="9720073" cy="4023360"/>
          </a:xfrm>
          <a:prstGeom prst="rect">
            <a:avLst/>
          </a:prstGeom>
        </p:spPr>
        <p:txBody>
          <a:bodyPr numCol="1">
            <a:normAutofit/>
          </a:bodyPr>
          <a:lstStyle/>
          <a:p>
            <a:pPr marL="426625" indent="-158744"/>
            <a:endParaRPr sz="1406" b="1" dirty="0">
              <a:solidFill>
                <a:srgbClr val="005DAA"/>
              </a:solidFill>
              <a:latin typeface="Times"/>
              <a:ea typeface="Times"/>
              <a:cs typeface="Times"/>
              <a:sym typeface="Times"/>
            </a:endParaRP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Strings four large beads</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Turns single pages</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Snips with scissors</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Holds crayon with thumb/finger (not fisted)</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Uses one hand consistently</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Imitates circular, vertical, horizontal strokes</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Rolls, pounds, squeezes, pulls playdoh</a:t>
            </a:r>
          </a:p>
          <a:p>
            <a:pPr marL="223234" indent="-223234" defTabSz="321457">
              <a:lnSpc>
                <a:spcPts val="3094"/>
              </a:lnSpc>
              <a:spcBef>
                <a:spcPts val="0"/>
              </a:spcBef>
              <a:buChar char="•"/>
              <a:tabLst>
                <a:tab pos="98223" algn="l"/>
                <a:tab pos="321457" algn="l"/>
              </a:tabLst>
              <a:defRPr sz="1600">
                <a:solidFill>
                  <a:srgbClr val="000000"/>
                </a:solidFill>
                <a:latin typeface="Arial"/>
                <a:ea typeface="Arial"/>
                <a:cs typeface="Arial"/>
                <a:sym typeface="Arial"/>
              </a:defRPr>
            </a:pPr>
            <a:r>
              <a:rPr sz="1800" dirty="0"/>
              <a:t>Eats without assistance</a:t>
            </a:r>
            <a:endParaRPr sz="1800" b="1" dirty="0">
              <a:solidFill>
                <a:srgbClr val="005DAA"/>
              </a:solidFill>
              <a:latin typeface="Times"/>
              <a:ea typeface="Times"/>
              <a:cs typeface="Times"/>
              <a:sym typeface="Times"/>
            </a:endParaRPr>
          </a:p>
          <a:p>
            <a:pPr marL="553621"/>
            <a:endParaRPr sz="1406" b="1" dirty="0">
              <a:solidFill>
                <a:srgbClr val="005DAA"/>
              </a:solidFill>
              <a:latin typeface="Times"/>
              <a:ea typeface="Times"/>
              <a:cs typeface="Times"/>
              <a:sym typeface="Times"/>
            </a:endParaRPr>
          </a:p>
          <a:p>
            <a:pPr marL="553621"/>
            <a:endParaRPr sz="1406" b="1" dirty="0">
              <a:solidFill>
                <a:srgbClr val="005DAA"/>
              </a:solidFill>
              <a:latin typeface="Times"/>
              <a:ea typeface="Times"/>
              <a:cs typeface="Times"/>
              <a:sym typeface="Times"/>
            </a:endParaRPr>
          </a:p>
          <a:p>
            <a:pPr marL="553621"/>
            <a:endParaRPr sz="1406" b="1" dirty="0">
              <a:solidFill>
                <a:srgbClr val="005DAA"/>
              </a:solidFill>
              <a:latin typeface="Times"/>
              <a:ea typeface="Times"/>
              <a:cs typeface="Times"/>
              <a:sym typeface="Times"/>
            </a:endParaRPr>
          </a:p>
        </p:txBody>
      </p:sp>
      <p:pic>
        <p:nvPicPr>
          <p:cNvPr id="3" name="Picture 2"/>
          <p:cNvPicPr>
            <a:picLocks noChangeAspect="1"/>
          </p:cNvPicPr>
          <p:nvPr/>
        </p:nvPicPr>
        <p:blipFill>
          <a:blip r:embed="rId3"/>
          <a:stretch>
            <a:fillRect/>
          </a:stretch>
        </p:blipFill>
        <p:spPr>
          <a:xfrm>
            <a:off x="5673313" y="1099102"/>
            <a:ext cx="6067491" cy="4663440"/>
          </a:xfrm>
          <a:prstGeom prst="rect">
            <a:avLst/>
          </a:prstGeom>
        </p:spPr>
      </p:pic>
    </p:spTree>
    <p:extLst>
      <p:ext uri="{BB962C8B-B14F-4D97-AF65-F5344CB8AC3E}">
        <p14:creationId xmlns:p14="http://schemas.microsoft.com/office/powerpoint/2010/main" val="45186708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Sensory systems</a:t>
            </a:r>
            <a:endParaRPr lang="en-US" dirty="0"/>
          </a:p>
        </p:txBody>
      </p:sp>
      <p:graphicFrame>
        <p:nvGraphicFramePr>
          <p:cNvPr id="4" name="Content Placeholder 3"/>
          <p:cNvGraphicFramePr>
            <a:graphicFrameLocks noGrp="1"/>
          </p:cNvGraphicFramePr>
          <p:nvPr>
            <p:ph idx="1"/>
            <p:extLst/>
          </p:nvPr>
        </p:nvGraphicFramePr>
        <p:xfrm>
          <a:off x="1270517" y="1772292"/>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839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‘sensory processing’?</a:t>
            </a:r>
            <a:endParaRPr lang="en-US" dirty="0"/>
          </a:p>
        </p:txBody>
      </p:sp>
      <p:sp>
        <p:nvSpPr>
          <p:cNvPr id="3" name="Content Placeholder 2"/>
          <p:cNvSpPr>
            <a:spLocks noGrp="1"/>
          </p:cNvSpPr>
          <p:nvPr>
            <p:ph sz="half" idx="1"/>
          </p:nvPr>
        </p:nvSpPr>
        <p:spPr>
          <a:xfrm>
            <a:off x="1024128" y="1896385"/>
            <a:ext cx="4754880" cy="4719099"/>
          </a:xfrm>
        </p:spPr>
        <p:txBody>
          <a:bodyPr>
            <a:noAutofit/>
          </a:bodyPr>
          <a:lstStyle/>
          <a:p>
            <a:pPr algn="ctr"/>
            <a:r>
              <a:rPr lang="en-US" sz="3200" dirty="0"/>
              <a:t>“</a:t>
            </a:r>
            <a:r>
              <a:rPr lang="en-US" sz="3200" i="1" dirty="0"/>
              <a:t>Sensory Integration </a:t>
            </a:r>
            <a:r>
              <a:rPr lang="en-US" sz="3200" dirty="0"/>
              <a:t>(or sensory processing) is the organization of sensation for use. Our senses give us information about the physical conditions of the body and the environment around us.” </a:t>
            </a:r>
            <a:endParaRPr lang="en-US" sz="3200" dirty="0" smtClean="0"/>
          </a:p>
          <a:p>
            <a:pPr algn="ctr"/>
            <a:r>
              <a:rPr lang="en-US" sz="3200" dirty="0" smtClean="0"/>
              <a:t>-- </a:t>
            </a:r>
            <a:r>
              <a:rPr lang="en-US" sz="3200" dirty="0"/>
              <a:t>Jane Ayres, OT </a:t>
            </a:r>
          </a:p>
        </p:txBody>
      </p:sp>
      <p:pic>
        <p:nvPicPr>
          <p:cNvPr id="10244" name="Picture 4" descr="http://static.squarespace.com/static/51db123be4b09273adcb3ae6/51db3416e4b01df64ad0c65d/51dca782e4b07ff44de376e7/1373584229747/Colorful_Gear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92535" y="1977775"/>
            <a:ext cx="405166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vision</a:t>
            </a:r>
            <a:endParaRPr lang="en-US" dirty="0"/>
          </a:p>
        </p:txBody>
      </p:sp>
      <p:pic>
        <p:nvPicPr>
          <p:cNvPr id="8194" name="Picture 2" descr="https://jhatherapy.files.wordpress.com/2013/04/istock_000018258141medium.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1843" b="2184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half" idx="2"/>
          </p:nvPr>
        </p:nvSpPr>
        <p:spPr/>
        <p:txBody>
          <a:bodyPr/>
          <a:lstStyle/>
          <a:p>
            <a:r>
              <a:rPr lang="en-US" dirty="0" smtClean="0"/>
              <a:t>Our visual system allows us to see and perceive the world and its beauty.</a:t>
            </a:r>
            <a:endParaRPr lang="en-US" dirty="0"/>
          </a:p>
        </p:txBody>
      </p:sp>
    </p:spTree>
    <p:extLst>
      <p:ext uri="{BB962C8B-B14F-4D97-AF65-F5344CB8AC3E}">
        <p14:creationId xmlns:p14="http://schemas.microsoft.com/office/powerpoint/2010/main" val="190310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Red flags and how to help</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smtClean="0">
                <a:solidFill>
                  <a:srgbClr val="FF0000"/>
                </a:solidFill>
              </a:rPr>
              <a:t>Child appears distracted when reading or doing puzzles</a:t>
            </a:r>
          </a:p>
          <a:p>
            <a:pPr>
              <a:buFont typeface="Wingdings" panose="05000000000000000000" pitchFamily="2" charset="2"/>
              <a:buChar char="§"/>
            </a:pPr>
            <a:r>
              <a:rPr lang="en-US" dirty="0" smtClean="0">
                <a:solidFill>
                  <a:srgbClr val="FF0000"/>
                </a:solidFill>
              </a:rPr>
              <a:t>Refusal to read or do puzzles</a:t>
            </a:r>
          </a:p>
          <a:p>
            <a:pPr>
              <a:buFont typeface="Wingdings" panose="05000000000000000000" pitchFamily="2" charset="2"/>
              <a:buChar char="§"/>
            </a:pPr>
            <a:r>
              <a:rPr lang="en-US" dirty="0" smtClean="0">
                <a:solidFill>
                  <a:srgbClr val="FF0000"/>
                </a:solidFill>
              </a:rPr>
              <a:t>Can’t find things in a messy drawer or cubby</a:t>
            </a:r>
          </a:p>
          <a:p>
            <a:pPr>
              <a:buFont typeface="Wingdings" panose="05000000000000000000" pitchFamily="2" charset="2"/>
              <a:buChar char="§"/>
            </a:pPr>
            <a:r>
              <a:rPr lang="en-US" dirty="0" smtClean="0">
                <a:solidFill>
                  <a:srgbClr val="FF0000"/>
                </a:solidFill>
              </a:rPr>
              <a:t>Tires easily</a:t>
            </a:r>
          </a:p>
          <a:p>
            <a:pPr>
              <a:buFont typeface="Wingdings" panose="05000000000000000000" pitchFamily="2" charset="2"/>
              <a:buChar char="§"/>
            </a:pPr>
            <a:r>
              <a:rPr lang="en-US" dirty="0" smtClean="0">
                <a:solidFill>
                  <a:srgbClr val="FF0000"/>
                </a:solidFill>
              </a:rPr>
              <a:t>Decreased direct eye contact</a:t>
            </a:r>
          </a:p>
          <a:p>
            <a:pPr>
              <a:buFont typeface="Wingdings" panose="05000000000000000000" pitchFamily="2" charset="2"/>
              <a:buChar char="§"/>
            </a:pPr>
            <a:r>
              <a:rPr lang="en-US" dirty="0" smtClean="0">
                <a:solidFill>
                  <a:srgbClr val="FF0000"/>
                </a:solidFill>
              </a:rPr>
              <a:t>Behaves better </a:t>
            </a:r>
            <a:r>
              <a:rPr lang="en-US" i="1" dirty="0" smtClean="0">
                <a:solidFill>
                  <a:srgbClr val="FF0000"/>
                </a:solidFill>
              </a:rPr>
              <a:t>outside</a:t>
            </a:r>
            <a:r>
              <a:rPr lang="en-US" dirty="0" smtClean="0">
                <a:solidFill>
                  <a:srgbClr val="FF0000"/>
                </a:solidFill>
              </a:rPr>
              <a:t> in natural light</a:t>
            </a:r>
          </a:p>
          <a:p>
            <a:pPr>
              <a:buFont typeface="Wingdings" panose="05000000000000000000" pitchFamily="2" charset="2"/>
              <a:buChar char="§"/>
            </a:pPr>
            <a:r>
              <a:rPr lang="en-US" dirty="0" smtClean="0">
                <a:solidFill>
                  <a:srgbClr val="FF0000"/>
                </a:solidFill>
              </a:rPr>
              <a:t>Can’t copy shapes</a:t>
            </a:r>
            <a:endParaRPr lang="en-US" dirty="0">
              <a:solidFill>
                <a:srgbClr val="FF0000"/>
              </a:solidFill>
            </a:endParaRP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smtClean="0">
                <a:solidFill>
                  <a:schemeClr val="accent2">
                    <a:lumMod val="75000"/>
                  </a:schemeClr>
                </a:solidFill>
              </a:rPr>
              <a:t>Decrease classroom visual stimulation</a:t>
            </a:r>
          </a:p>
          <a:p>
            <a:pPr>
              <a:buFont typeface="Wingdings" panose="05000000000000000000" pitchFamily="2" charset="2"/>
              <a:buChar char="§"/>
            </a:pPr>
            <a:r>
              <a:rPr lang="en-US" dirty="0" smtClean="0">
                <a:solidFill>
                  <a:schemeClr val="accent2">
                    <a:lumMod val="75000"/>
                  </a:schemeClr>
                </a:solidFill>
              </a:rPr>
              <a:t>Use natural lighting</a:t>
            </a:r>
          </a:p>
          <a:p>
            <a:pPr>
              <a:buFont typeface="Wingdings" panose="05000000000000000000" pitchFamily="2" charset="2"/>
              <a:buChar char="§"/>
            </a:pPr>
            <a:r>
              <a:rPr lang="en-US" dirty="0" smtClean="0">
                <a:solidFill>
                  <a:schemeClr val="accent2">
                    <a:lumMod val="75000"/>
                  </a:schemeClr>
                </a:solidFill>
              </a:rPr>
              <a:t>Minimize clutter or blackboard</a:t>
            </a:r>
          </a:p>
          <a:p>
            <a:pPr>
              <a:buFont typeface="Wingdings" panose="05000000000000000000" pitchFamily="2" charset="2"/>
              <a:buChar char="§"/>
            </a:pPr>
            <a:r>
              <a:rPr lang="en-US" dirty="0" smtClean="0">
                <a:solidFill>
                  <a:schemeClr val="accent2">
                    <a:lumMod val="75000"/>
                  </a:schemeClr>
                </a:solidFill>
              </a:rPr>
              <a:t>Minimize clutter in classroom</a:t>
            </a:r>
          </a:p>
          <a:p>
            <a:pPr>
              <a:buFont typeface="Wingdings" panose="05000000000000000000" pitchFamily="2" charset="2"/>
              <a:buChar char="§"/>
            </a:pPr>
            <a:r>
              <a:rPr lang="en-US" dirty="0" smtClean="0">
                <a:solidFill>
                  <a:schemeClr val="accent2">
                    <a:lumMod val="75000"/>
                  </a:schemeClr>
                </a:solidFill>
              </a:rPr>
              <a:t>Create a ‘soothing’ time out area with dim lighting and little to no visual stimulation</a:t>
            </a:r>
          </a:p>
          <a:p>
            <a:pPr>
              <a:buFont typeface="Wingdings" panose="05000000000000000000" pitchFamily="2" charset="2"/>
              <a:buChar char="§"/>
            </a:pPr>
            <a:r>
              <a:rPr lang="en-US" dirty="0" smtClean="0">
                <a:solidFill>
                  <a:schemeClr val="accent2">
                    <a:lumMod val="75000"/>
                  </a:schemeClr>
                </a:solidFill>
              </a:rPr>
              <a:t>Refer for a vision exam or OT evaluation</a:t>
            </a:r>
            <a:endParaRPr lang="en-US" dirty="0">
              <a:solidFill>
                <a:schemeClr val="accent2">
                  <a:lumMod val="75000"/>
                </a:schemeClr>
              </a:solidFill>
            </a:endParaRPr>
          </a:p>
        </p:txBody>
      </p:sp>
    </p:spTree>
    <p:extLst>
      <p:ext uri="{BB962C8B-B14F-4D97-AF65-F5344CB8AC3E}">
        <p14:creationId xmlns:p14="http://schemas.microsoft.com/office/powerpoint/2010/main" val="361639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2000"/>
                                        <p:tgtEl>
                                          <p:spTgt spid="4">
                                            <p:txEl>
                                              <p:pRg st="0" end="0"/>
                                            </p:txEl>
                                          </p:spTgt>
                                        </p:tgtEl>
                                      </p:cBhvr>
                                    </p:animEffect>
                                    <p:anim calcmode="lin" valueType="num">
                                      <p:cBhvr>
                                        <p:cTn id="3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9" dur="2000" fill="hold"/>
                                        <p:tgtEl>
                                          <p:spTgt spid="4">
                                            <p:txEl>
                                              <p:pRg st="0" end="0"/>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2000"/>
                                        <p:tgtEl>
                                          <p:spTgt spid="4">
                                            <p:txEl>
                                              <p:pRg st="1" end="1"/>
                                            </p:txEl>
                                          </p:spTgt>
                                        </p:tgtEl>
                                      </p:cBhvr>
                                    </p:animEffect>
                                    <p:anim calcmode="lin" valueType="num">
                                      <p:cBhvr>
                                        <p:cTn id="4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44" dur="2000" fill="hold"/>
                                        <p:tgtEl>
                                          <p:spTgt spid="4">
                                            <p:txEl>
                                              <p:pRg st="1" end="1"/>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anim calcmode="lin" valueType="num">
                                      <p:cBhvr>
                                        <p:cTn id="48"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49" dur="2000" fill="hold"/>
                                        <p:tgtEl>
                                          <p:spTgt spid="4">
                                            <p:txEl>
                                              <p:pRg st="2" end="2"/>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2000"/>
                                        <p:tgtEl>
                                          <p:spTgt spid="4">
                                            <p:txEl>
                                              <p:pRg st="3" end="3"/>
                                            </p:txEl>
                                          </p:spTgt>
                                        </p:tgtEl>
                                      </p:cBhvr>
                                    </p:animEffect>
                                    <p:anim calcmode="lin" valueType="num">
                                      <p:cBhvr>
                                        <p:cTn id="53"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54" dur="2000" fill="hold"/>
                                        <p:tgtEl>
                                          <p:spTgt spid="4">
                                            <p:txEl>
                                              <p:pRg st="3" end="3"/>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2000"/>
                                        <p:tgtEl>
                                          <p:spTgt spid="4">
                                            <p:txEl>
                                              <p:pRg st="4" end="4"/>
                                            </p:txEl>
                                          </p:spTgt>
                                        </p:tgtEl>
                                      </p:cBhvr>
                                    </p:animEffect>
                                    <p:anim calcmode="lin" valueType="num">
                                      <p:cBhvr>
                                        <p:cTn id="58"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59" dur="2000" fill="hold"/>
                                        <p:tgtEl>
                                          <p:spTgt spid="4">
                                            <p:txEl>
                                              <p:pRg st="4" end="4"/>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2000"/>
                                        <p:tgtEl>
                                          <p:spTgt spid="4">
                                            <p:txEl>
                                              <p:pRg st="5" end="5"/>
                                            </p:txEl>
                                          </p:spTgt>
                                        </p:tgtEl>
                                      </p:cBhvr>
                                    </p:animEffect>
                                    <p:anim calcmode="lin" valueType="num">
                                      <p:cBhvr>
                                        <p:cTn id="63"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64"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 calcmode="lin" valueType="num">
                                      <p:cBhvr>
                                        <p:cTn id="6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4">
                                            <p:txEl>
                                              <p:pRg st="0" end="0"/>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 calcmode="lin" valueType="num">
                                      <p:cBhvr>
                                        <p:cTn id="7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76" dur="500"/>
                                        <p:tgtEl>
                                          <p:spTgt spid="4">
                                            <p:txEl>
                                              <p:pRg st="1" end="1"/>
                                            </p:txEl>
                                          </p:spTgt>
                                        </p:tgtEl>
                                      </p:cBhvr>
                                    </p:animEffect>
                                  </p:childTnLst>
                                </p:cTn>
                              </p:par>
                              <p:par>
                                <p:cTn id="77" presetID="53" presetClass="entr" presetSubtype="16" fill="hold" nodeType="with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p:cTn id="7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81" dur="500"/>
                                        <p:tgtEl>
                                          <p:spTgt spid="4">
                                            <p:txEl>
                                              <p:pRg st="2" end="2"/>
                                            </p:txEl>
                                          </p:spTgt>
                                        </p:tgtEl>
                                      </p:cBhvr>
                                    </p:animEffect>
                                  </p:childTnLst>
                                </p:cTn>
                              </p:par>
                              <p:par>
                                <p:cTn id="82" presetID="53" presetClass="entr" presetSubtype="16" fill="hold" nodeType="with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 calcmode="lin" valueType="num">
                                      <p:cBhvr>
                                        <p:cTn id="8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86" dur="500"/>
                                        <p:tgtEl>
                                          <p:spTgt spid="4">
                                            <p:txEl>
                                              <p:pRg st="3" end="3"/>
                                            </p:txEl>
                                          </p:spTgt>
                                        </p:tgtEl>
                                      </p:cBhvr>
                                    </p:animEffect>
                                  </p:childTnLst>
                                </p:cTn>
                              </p:par>
                              <p:par>
                                <p:cTn id="87" presetID="53" presetClass="entr" presetSubtype="16" fill="hold" nodeType="with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 calcmode="lin" valueType="num">
                                      <p:cBhvr>
                                        <p:cTn id="8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9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1" dur="500"/>
                                        <p:tgtEl>
                                          <p:spTgt spid="4">
                                            <p:txEl>
                                              <p:pRg st="4" end="4"/>
                                            </p:txEl>
                                          </p:spTgt>
                                        </p:tgtEl>
                                      </p:cBhvr>
                                    </p:animEffect>
                                  </p:childTnLst>
                                </p:cTn>
                              </p:par>
                              <p:par>
                                <p:cTn id="92" presetID="53" presetClass="entr" presetSubtype="16" fill="hold" nodeType="with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 calcmode="lin" valueType="num">
                                      <p:cBhvr>
                                        <p:cTn id="9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9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a:t>
            </a:r>
            <a:endParaRPr lang="en-US" dirty="0"/>
          </a:p>
        </p:txBody>
      </p:sp>
      <p:pic>
        <p:nvPicPr>
          <p:cNvPr id="7170" name="Picture 2" descr="http://1.bp.blogspot.com/-7E2s5vZJ6KU/Tz5UxKI_A4I/AAAAAAAAAZk/wnYw7cgKByY/s1600/jiu_rf_photo_of_children_listening_to_teacher.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2400" b="224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smtClean="0"/>
              <a:t>Our auditory system allows us to hear and sense the world around us!</a:t>
            </a:r>
            <a:endParaRPr lang="en-US" dirty="0"/>
          </a:p>
        </p:txBody>
      </p:sp>
    </p:spTree>
    <p:extLst>
      <p:ext uri="{BB962C8B-B14F-4D97-AF65-F5344CB8AC3E}">
        <p14:creationId xmlns:p14="http://schemas.microsoft.com/office/powerpoint/2010/main" val="10065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Red flags and how to help</a:t>
            </a:r>
            <a:endParaRPr lang="en-US" dirty="0"/>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
            </a:pPr>
            <a:r>
              <a:rPr lang="en-US" dirty="0" smtClean="0">
                <a:solidFill>
                  <a:srgbClr val="FF0000"/>
                </a:solidFill>
              </a:rPr>
              <a:t>Child makes lots of noises</a:t>
            </a:r>
          </a:p>
          <a:p>
            <a:pPr>
              <a:buFont typeface="Wingdings" panose="05000000000000000000" pitchFamily="2" charset="2"/>
              <a:buChar char="§"/>
            </a:pPr>
            <a:r>
              <a:rPr lang="en-US" dirty="0" smtClean="0">
                <a:solidFill>
                  <a:srgbClr val="FF0000"/>
                </a:solidFill>
              </a:rPr>
              <a:t>Can’t recall or follow directions</a:t>
            </a:r>
          </a:p>
          <a:p>
            <a:pPr>
              <a:buFont typeface="Wingdings" panose="05000000000000000000" pitchFamily="2" charset="2"/>
              <a:buChar char="§"/>
            </a:pPr>
            <a:r>
              <a:rPr lang="en-US" dirty="0" smtClean="0">
                <a:solidFill>
                  <a:srgbClr val="FF0000"/>
                </a:solidFill>
              </a:rPr>
              <a:t>Startle response to common noises</a:t>
            </a:r>
          </a:p>
          <a:p>
            <a:pPr>
              <a:buFont typeface="Wingdings" panose="05000000000000000000" pitchFamily="2" charset="2"/>
              <a:buChar char="§"/>
            </a:pPr>
            <a:r>
              <a:rPr lang="en-US" dirty="0" smtClean="0">
                <a:solidFill>
                  <a:srgbClr val="FF0000"/>
                </a:solidFill>
              </a:rPr>
              <a:t>Covers ears</a:t>
            </a:r>
          </a:p>
          <a:p>
            <a:pPr>
              <a:buFont typeface="Wingdings" panose="05000000000000000000" pitchFamily="2" charset="2"/>
              <a:buChar char="§"/>
            </a:pPr>
            <a:r>
              <a:rPr lang="en-US" dirty="0" smtClean="0">
                <a:solidFill>
                  <a:srgbClr val="FF0000"/>
                </a:solidFill>
              </a:rPr>
              <a:t>Talking loudly or shouting</a:t>
            </a:r>
          </a:p>
          <a:p>
            <a:pPr>
              <a:buFont typeface="Wingdings" panose="05000000000000000000" pitchFamily="2" charset="2"/>
              <a:buChar char="§"/>
            </a:pPr>
            <a:r>
              <a:rPr lang="en-US" dirty="0" smtClean="0">
                <a:solidFill>
                  <a:srgbClr val="FF0000"/>
                </a:solidFill>
              </a:rPr>
              <a:t>Crying or getting angry when classroom is noisy</a:t>
            </a:r>
          </a:p>
          <a:p>
            <a:pPr>
              <a:buFont typeface="Wingdings" panose="05000000000000000000" pitchFamily="2" charset="2"/>
              <a:buChar char="§"/>
            </a:pPr>
            <a:r>
              <a:rPr lang="en-US" dirty="0" smtClean="0">
                <a:solidFill>
                  <a:srgbClr val="FF0000"/>
                </a:solidFill>
              </a:rPr>
              <a:t>Child accuses you of ‘yelling’ at him/her</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
            </a:pPr>
            <a:r>
              <a:rPr lang="en-US" dirty="0" smtClean="0">
                <a:solidFill>
                  <a:srgbClr val="002060"/>
                </a:solidFill>
              </a:rPr>
              <a:t>Can use headphones to block noise</a:t>
            </a:r>
          </a:p>
          <a:p>
            <a:pPr>
              <a:buFont typeface="Wingdings" panose="05000000000000000000" pitchFamily="2" charset="2"/>
              <a:buChar char="§"/>
            </a:pPr>
            <a:r>
              <a:rPr lang="en-US" dirty="0" smtClean="0">
                <a:solidFill>
                  <a:srgbClr val="002060"/>
                </a:solidFill>
              </a:rPr>
              <a:t>Play soft music with a steady beat in background of classroom</a:t>
            </a:r>
          </a:p>
          <a:p>
            <a:pPr>
              <a:buFont typeface="Wingdings" panose="05000000000000000000" pitchFamily="2" charset="2"/>
              <a:buChar char="§"/>
            </a:pPr>
            <a:r>
              <a:rPr lang="en-US" dirty="0" smtClean="0">
                <a:solidFill>
                  <a:srgbClr val="002060"/>
                </a:solidFill>
              </a:rPr>
              <a:t>Play a metronome to help calm the classroom down (40 to 50 beats a minute)</a:t>
            </a:r>
          </a:p>
          <a:p>
            <a:pPr>
              <a:buFont typeface="Wingdings" panose="05000000000000000000" pitchFamily="2" charset="2"/>
              <a:buChar char="§"/>
            </a:pPr>
            <a:r>
              <a:rPr lang="en-US" dirty="0" smtClean="0">
                <a:solidFill>
                  <a:srgbClr val="002060"/>
                </a:solidFill>
              </a:rPr>
              <a:t>Prepare children ahead of time for listening exercises</a:t>
            </a:r>
          </a:p>
          <a:p>
            <a:pPr>
              <a:buFont typeface="Wingdings" panose="05000000000000000000" pitchFamily="2" charset="2"/>
              <a:buChar char="§"/>
            </a:pPr>
            <a:r>
              <a:rPr lang="en-US" dirty="0" smtClean="0">
                <a:solidFill>
                  <a:srgbClr val="002060"/>
                </a:solidFill>
              </a:rPr>
              <a:t>Move child closer to teacher – make more eye contact</a:t>
            </a:r>
          </a:p>
          <a:p>
            <a:pPr>
              <a:buFont typeface="Wingdings" panose="05000000000000000000" pitchFamily="2" charset="2"/>
              <a:buChar char="§"/>
            </a:pPr>
            <a:r>
              <a:rPr lang="en-US" dirty="0" smtClean="0">
                <a:solidFill>
                  <a:srgbClr val="002060"/>
                </a:solidFill>
              </a:rPr>
              <a:t>Refer for an auditory exam</a:t>
            </a:r>
            <a:endParaRPr lang="en-US" dirty="0">
              <a:solidFill>
                <a:srgbClr val="002060"/>
              </a:solidFill>
            </a:endParaRPr>
          </a:p>
        </p:txBody>
      </p:sp>
    </p:spTree>
    <p:extLst>
      <p:ext uri="{BB962C8B-B14F-4D97-AF65-F5344CB8AC3E}">
        <p14:creationId xmlns:p14="http://schemas.microsoft.com/office/powerpoint/2010/main" val="211129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barn(inVertical)">
                                      <p:cBhvr>
                                        <p:cTn id="44" dur="500"/>
                                        <p:tgtEl>
                                          <p:spTgt spid="4">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barn(inVertical)">
                                      <p:cBhvr>
                                        <p:cTn id="47" dur="500"/>
                                        <p:tgtEl>
                                          <p:spTgt spid="4">
                                            <p:txEl>
                                              <p:pRg st="1" end="1"/>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barn(inVertical)">
                                      <p:cBhvr>
                                        <p:cTn id="50" dur="500"/>
                                        <p:tgtEl>
                                          <p:spTgt spid="4">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barn(inVertical)">
                                      <p:cBhvr>
                                        <p:cTn id="53" dur="500"/>
                                        <p:tgtEl>
                                          <p:spTgt spid="4">
                                            <p:txEl>
                                              <p:pRg st="3" end="3"/>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barn(inVertical)">
                                      <p:cBhvr>
                                        <p:cTn id="56" dur="500"/>
                                        <p:tgtEl>
                                          <p:spTgt spid="4">
                                            <p:txEl>
                                              <p:pRg st="4" end="4"/>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barn(inVertical)">
                                      <p:cBhvr>
                                        <p:cTn id="5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a:t>
            </a:r>
            <a:endParaRPr lang="en-US" dirty="0"/>
          </a:p>
        </p:txBody>
      </p:sp>
      <p:pic>
        <p:nvPicPr>
          <p:cNvPr id="6148" name="Picture 4" descr="http://www.scarymommy.com/wp-content/uploads/2015/01/mom-hugging-son.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179" b="171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a:bodyPr>
          <a:lstStyle/>
          <a:p>
            <a:r>
              <a:rPr lang="en-US" dirty="0"/>
              <a:t>Our sense of touch allows us to feel the world around us, and plays a pivotal role in everything we </a:t>
            </a:r>
            <a:r>
              <a:rPr lang="en-US" dirty="0" smtClean="0"/>
              <a:t>do!</a:t>
            </a:r>
            <a:endParaRPr lang="en-US" dirty="0"/>
          </a:p>
        </p:txBody>
      </p:sp>
    </p:spTree>
    <p:extLst>
      <p:ext uri="{BB962C8B-B14F-4D97-AF65-F5344CB8AC3E}">
        <p14:creationId xmlns:p14="http://schemas.microsoft.com/office/powerpoint/2010/main" val="334806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tactile:  Red flags and how to help</a:t>
            </a:r>
            <a:endParaRPr lang="en-US" dirty="0"/>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
            </a:pPr>
            <a:r>
              <a:rPr lang="en-US" dirty="0" smtClean="0">
                <a:solidFill>
                  <a:srgbClr val="FF0000"/>
                </a:solidFill>
              </a:rPr>
              <a:t>Constant need for ‘personal space’</a:t>
            </a:r>
          </a:p>
          <a:p>
            <a:pPr>
              <a:buFont typeface="Wingdings" panose="05000000000000000000" pitchFamily="2" charset="2"/>
              <a:buChar char="§"/>
            </a:pPr>
            <a:r>
              <a:rPr lang="en-US" dirty="0" smtClean="0">
                <a:solidFill>
                  <a:srgbClr val="FF0000"/>
                </a:solidFill>
              </a:rPr>
              <a:t>Upset by light touch</a:t>
            </a:r>
          </a:p>
          <a:p>
            <a:pPr>
              <a:buFont typeface="Wingdings" panose="05000000000000000000" pitchFamily="2" charset="2"/>
              <a:buChar char="§"/>
            </a:pPr>
            <a:r>
              <a:rPr lang="en-US" dirty="0" smtClean="0">
                <a:solidFill>
                  <a:srgbClr val="FF0000"/>
                </a:solidFill>
              </a:rPr>
              <a:t>Avoids ‘dirty’ hands/textures</a:t>
            </a:r>
          </a:p>
          <a:p>
            <a:pPr>
              <a:buFont typeface="Wingdings" panose="05000000000000000000" pitchFamily="2" charset="2"/>
              <a:buChar char="§"/>
            </a:pPr>
            <a:r>
              <a:rPr lang="en-US" dirty="0" smtClean="0">
                <a:solidFill>
                  <a:srgbClr val="FF0000"/>
                </a:solidFill>
              </a:rPr>
              <a:t>Won’t wear clothes with tags; jeans, underwear, shoes</a:t>
            </a:r>
          </a:p>
          <a:p>
            <a:pPr>
              <a:buFont typeface="Wingdings" panose="05000000000000000000" pitchFamily="2" charset="2"/>
              <a:buChar char="§"/>
            </a:pPr>
            <a:r>
              <a:rPr lang="en-US" dirty="0" smtClean="0">
                <a:solidFill>
                  <a:srgbClr val="FF0000"/>
                </a:solidFill>
              </a:rPr>
              <a:t>Refuses to let you wash face; shampoo hair; cut nails</a:t>
            </a:r>
          </a:p>
          <a:p>
            <a:pPr>
              <a:buFont typeface="Wingdings" panose="05000000000000000000" pitchFamily="2" charset="2"/>
              <a:buChar char="§"/>
            </a:pPr>
            <a:r>
              <a:rPr lang="en-US" dirty="0" smtClean="0">
                <a:solidFill>
                  <a:srgbClr val="FF0000"/>
                </a:solidFill>
              </a:rPr>
              <a:t>Uses fingertips instead of hands to play with toys</a:t>
            </a:r>
            <a:endParaRPr lang="en-US" dirty="0">
              <a:solidFill>
                <a:srgbClr val="FF0000"/>
              </a:solidFill>
            </a:endParaRPr>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
            </a:pPr>
            <a:r>
              <a:rPr lang="en-US" dirty="0" smtClean="0">
                <a:solidFill>
                  <a:srgbClr val="002060"/>
                </a:solidFill>
              </a:rPr>
              <a:t>Hugging with constant pressure</a:t>
            </a:r>
          </a:p>
          <a:p>
            <a:pPr>
              <a:buFont typeface="Wingdings" panose="05000000000000000000" pitchFamily="2" charset="2"/>
              <a:buChar char="§"/>
            </a:pPr>
            <a:r>
              <a:rPr lang="en-US" dirty="0" smtClean="0">
                <a:solidFill>
                  <a:srgbClr val="002060"/>
                </a:solidFill>
              </a:rPr>
              <a:t>Having a pet or stuffed animal that is soft</a:t>
            </a:r>
          </a:p>
          <a:p>
            <a:pPr>
              <a:buFont typeface="Wingdings" panose="05000000000000000000" pitchFamily="2" charset="2"/>
              <a:buChar char="§"/>
            </a:pPr>
            <a:r>
              <a:rPr lang="en-US" dirty="0" smtClean="0">
                <a:solidFill>
                  <a:srgbClr val="002060"/>
                </a:solidFill>
              </a:rPr>
              <a:t>Use of a weighted blanket or heavy object in lap</a:t>
            </a:r>
          </a:p>
          <a:p>
            <a:pPr>
              <a:buFont typeface="Wingdings" panose="05000000000000000000" pitchFamily="2" charset="2"/>
              <a:buChar char="§"/>
            </a:pPr>
            <a:r>
              <a:rPr lang="en-US" dirty="0" smtClean="0">
                <a:solidFill>
                  <a:srgbClr val="002060"/>
                </a:solidFill>
              </a:rPr>
              <a:t>Heavy backpack with books – etc. to increase joint input</a:t>
            </a:r>
          </a:p>
          <a:p>
            <a:pPr>
              <a:buFont typeface="Wingdings" panose="05000000000000000000" pitchFamily="2" charset="2"/>
              <a:buChar char="§"/>
            </a:pPr>
            <a:r>
              <a:rPr lang="en-US" dirty="0" smtClean="0">
                <a:solidFill>
                  <a:srgbClr val="002060"/>
                </a:solidFill>
              </a:rPr>
              <a:t>Put child in front or back of line to avoid touching</a:t>
            </a:r>
          </a:p>
          <a:p>
            <a:pPr>
              <a:buFont typeface="Wingdings" panose="05000000000000000000" pitchFamily="2" charset="2"/>
              <a:buChar char="§"/>
            </a:pPr>
            <a:r>
              <a:rPr lang="en-US" dirty="0" smtClean="0">
                <a:solidFill>
                  <a:srgbClr val="002060"/>
                </a:solidFill>
              </a:rPr>
              <a:t>Chew gum or suck applesauce through straw</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79318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80">
                                          <p:stCondLst>
                                            <p:cond delay="0"/>
                                          </p:stCondLst>
                                        </p:cTn>
                                        <p:tgtEl>
                                          <p:spTgt spid="4">
                                            <p:txEl>
                                              <p:pRg st="0" end="0"/>
                                            </p:txEl>
                                          </p:spTgt>
                                        </p:tgtEl>
                                      </p:cBhvr>
                                    </p:animEffect>
                                    <p:anim calcmode="lin" valueType="num">
                                      <p:cBhvr>
                                        <p:cTn id="2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xEl>
                                              <p:pRg st="0" end="0"/>
                                            </p:txEl>
                                          </p:spTgt>
                                        </p:tgtEl>
                                      </p:cBhvr>
                                      <p:to x="100000" y="60000"/>
                                    </p:animScale>
                                    <p:animScale>
                                      <p:cBhvr>
                                        <p:cTn id="34" dur="166" decel="50000">
                                          <p:stCondLst>
                                            <p:cond delay="676"/>
                                          </p:stCondLst>
                                        </p:cTn>
                                        <p:tgtEl>
                                          <p:spTgt spid="4">
                                            <p:txEl>
                                              <p:pRg st="0" end="0"/>
                                            </p:txEl>
                                          </p:spTgt>
                                        </p:tgtEl>
                                      </p:cBhvr>
                                      <p:to x="100000" y="100000"/>
                                    </p:animScale>
                                    <p:animScale>
                                      <p:cBhvr>
                                        <p:cTn id="35" dur="26">
                                          <p:stCondLst>
                                            <p:cond delay="1312"/>
                                          </p:stCondLst>
                                        </p:cTn>
                                        <p:tgtEl>
                                          <p:spTgt spid="4">
                                            <p:txEl>
                                              <p:pRg st="0" end="0"/>
                                            </p:txEl>
                                          </p:spTgt>
                                        </p:tgtEl>
                                      </p:cBhvr>
                                      <p:to x="100000" y="80000"/>
                                    </p:animScale>
                                    <p:animScale>
                                      <p:cBhvr>
                                        <p:cTn id="36" dur="166" decel="50000">
                                          <p:stCondLst>
                                            <p:cond delay="1338"/>
                                          </p:stCondLst>
                                        </p:cTn>
                                        <p:tgtEl>
                                          <p:spTgt spid="4">
                                            <p:txEl>
                                              <p:pRg st="0" end="0"/>
                                            </p:txEl>
                                          </p:spTgt>
                                        </p:tgtEl>
                                      </p:cBhvr>
                                      <p:to x="100000" y="100000"/>
                                    </p:animScale>
                                    <p:animScale>
                                      <p:cBhvr>
                                        <p:cTn id="37" dur="26">
                                          <p:stCondLst>
                                            <p:cond delay="1642"/>
                                          </p:stCondLst>
                                        </p:cTn>
                                        <p:tgtEl>
                                          <p:spTgt spid="4">
                                            <p:txEl>
                                              <p:pRg st="0" end="0"/>
                                            </p:txEl>
                                          </p:spTgt>
                                        </p:tgtEl>
                                      </p:cBhvr>
                                      <p:to x="100000" y="90000"/>
                                    </p:animScale>
                                    <p:animScale>
                                      <p:cBhvr>
                                        <p:cTn id="38" dur="166" decel="50000">
                                          <p:stCondLst>
                                            <p:cond delay="1668"/>
                                          </p:stCondLst>
                                        </p:cTn>
                                        <p:tgtEl>
                                          <p:spTgt spid="4">
                                            <p:txEl>
                                              <p:pRg st="0" end="0"/>
                                            </p:txEl>
                                          </p:spTgt>
                                        </p:tgtEl>
                                      </p:cBhvr>
                                      <p:to x="100000" y="100000"/>
                                    </p:animScale>
                                    <p:animScale>
                                      <p:cBhvr>
                                        <p:cTn id="39" dur="26">
                                          <p:stCondLst>
                                            <p:cond delay="1808"/>
                                          </p:stCondLst>
                                        </p:cTn>
                                        <p:tgtEl>
                                          <p:spTgt spid="4">
                                            <p:txEl>
                                              <p:pRg st="0" end="0"/>
                                            </p:txEl>
                                          </p:spTgt>
                                        </p:tgtEl>
                                      </p:cBhvr>
                                      <p:to x="100000" y="95000"/>
                                    </p:animScale>
                                    <p:animScale>
                                      <p:cBhvr>
                                        <p:cTn id="40" dur="166" decel="50000">
                                          <p:stCondLst>
                                            <p:cond delay="1834"/>
                                          </p:stCondLst>
                                        </p:cTn>
                                        <p:tgtEl>
                                          <p:spTgt spid="4">
                                            <p:txEl>
                                              <p:pRg st="0" end="0"/>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down)">
                                      <p:cBhvr>
                                        <p:cTn id="43" dur="580">
                                          <p:stCondLst>
                                            <p:cond delay="0"/>
                                          </p:stCondLst>
                                        </p:cTn>
                                        <p:tgtEl>
                                          <p:spTgt spid="4">
                                            <p:txEl>
                                              <p:pRg st="1" end="1"/>
                                            </p:txEl>
                                          </p:spTgt>
                                        </p:tgtEl>
                                      </p:cBhvr>
                                    </p:animEffect>
                                    <p:anim calcmode="lin" valueType="num">
                                      <p:cBhvr>
                                        <p:cTn id="4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1" end="1"/>
                                            </p:txEl>
                                          </p:spTgt>
                                        </p:tgtEl>
                                      </p:cBhvr>
                                      <p:to x="100000" y="60000"/>
                                    </p:animScale>
                                    <p:animScale>
                                      <p:cBhvr>
                                        <p:cTn id="50" dur="166" decel="50000">
                                          <p:stCondLst>
                                            <p:cond delay="676"/>
                                          </p:stCondLst>
                                        </p:cTn>
                                        <p:tgtEl>
                                          <p:spTgt spid="4">
                                            <p:txEl>
                                              <p:pRg st="1" end="1"/>
                                            </p:txEl>
                                          </p:spTgt>
                                        </p:tgtEl>
                                      </p:cBhvr>
                                      <p:to x="100000" y="100000"/>
                                    </p:animScale>
                                    <p:animScale>
                                      <p:cBhvr>
                                        <p:cTn id="51" dur="26">
                                          <p:stCondLst>
                                            <p:cond delay="1312"/>
                                          </p:stCondLst>
                                        </p:cTn>
                                        <p:tgtEl>
                                          <p:spTgt spid="4">
                                            <p:txEl>
                                              <p:pRg st="1" end="1"/>
                                            </p:txEl>
                                          </p:spTgt>
                                        </p:tgtEl>
                                      </p:cBhvr>
                                      <p:to x="100000" y="80000"/>
                                    </p:animScale>
                                    <p:animScale>
                                      <p:cBhvr>
                                        <p:cTn id="52" dur="166" decel="50000">
                                          <p:stCondLst>
                                            <p:cond delay="1338"/>
                                          </p:stCondLst>
                                        </p:cTn>
                                        <p:tgtEl>
                                          <p:spTgt spid="4">
                                            <p:txEl>
                                              <p:pRg st="1" end="1"/>
                                            </p:txEl>
                                          </p:spTgt>
                                        </p:tgtEl>
                                      </p:cBhvr>
                                      <p:to x="100000" y="100000"/>
                                    </p:animScale>
                                    <p:animScale>
                                      <p:cBhvr>
                                        <p:cTn id="53" dur="26">
                                          <p:stCondLst>
                                            <p:cond delay="1642"/>
                                          </p:stCondLst>
                                        </p:cTn>
                                        <p:tgtEl>
                                          <p:spTgt spid="4">
                                            <p:txEl>
                                              <p:pRg st="1" end="1"/>
                                            </p:txEl>
                                          </p:spTgt>
                                        </p:tgtEl>
                                      </p:cBhvr>
                                      <p:to x="100000" y="90000"/>
                                    </p:animScale>
                                    <p:animScale>
                                      <p:cBhvr>
                                        <p:cTn id="54" dur="166" decel="50000">
                                          <p:stCondLst>
                                            <p:cond delay="1668"/>
                                          </p:stCondLst>
                                        </p:cTn>
                                        <p:tgtEl>
                                          <p:spTgt spid="4">
                                            <p:txEl>
                                              <p:pRg st="1" end="1"/>
                                            </p:txEl>
                                          </p:spTgt>
                                        </p:tgtEl>
                                      </p:cBhvr>
                                      <p:to x="100000" y="100000"/>
                                    </p:animScale>
                                    <p:animScale>
                                      <p:cBhvr>
                                        <p:cTn id="55" dur="26">
                                          <p:stCondLst>
                                            <p:cond delay="1808"/>
                                          </p:stCondLst>
                                        </p:cTn>
                                        <p:tgtEl>
                                          <p:spTgt spid="4">
                                            <p:txEl>
                                              <p:pRg st="1" end="1"/>
                                            </p:txEl>
                                          </p:spTgt>
                                        </p:tgtEl>
                                      </p:cBhvr>
                                      <p:to x="100000" y="95000"/>
                                    </p:animScale>
                                    <p:animScale>
                                      <p:cBhvr>
                                        <p:cTn id="56" dur="166" decel="50000">
                                          <p:stCondLst>
                                            <p:cond delay="1834"/>
                                          </p:stCondLst>
                                        </p:cTn>
                                        <p:tgtEl>
                                          <p:spTgt spid="4">
                                            <p:txEl>
                                              <p:pRg st="1" end="1"/>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80">
                                          <p:stCondLst>
                                            <p:cond delay="0"/>
                                          </p:stCondLst>
                                        </p:cTn>
                                        <p:tgtEl>
                                          <p:spTgt spid="4">
                                            <p:txEl>
                                              <p:pRg st="2" end="2"/>
                                            </p:txEl>
                                          </p:spTgt>
                                        </p:tgtEl>
                                      </p:cBhvr>
                                    </p:animEffect>
                                    <p:anim calcmode="lin" valueType="num">
                                      <p:cBhvr>
                                        <p:cTn id="6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2" end="2"/>
                                            </p:txEl>
                                          </p:spTgt>
                                        </p:tgtEl>
                                      </p:cBhvr>
                                      <p:to x="100000" y="60000"/>
                                    </p:animScale>
                                    <p:animScale>
                                      <p:cBhvr>
                                        <p:cTn id="66" dur="166" decel="50000">
                                          <p:stCondLst>
                                            <p:cond delay="676"/>
                                          </p:stCondLst>
                                        </p:cTn>
                                        <p:tgtEl>
                                          <p:spTgt spid="4">
                                            <p:txEl>
                                              <p:pRg st="2" end="2"/>
                                            </p:txEl>
                                          </p:spTgt>
                                        </p:tgtEl>
                                      </p:cBhvr>
                                      <p:to x="100000" y="100000"/>
                                    </p:animScale>
                                    <p:animScale>
                                      <p:cBhvr>
                                        <p:cTn id="67" dur="26">
                                          <p:stCondLst>
                                            <p:cond delay="1312"/>
                                          </p:stCondLst>
                                        </p:cTn>
                                        <p:tgtEl>
                                          <p:spTgt spid="4">
                                            <p:txEl>
                                              <p:pRg st="2" end="2"/>
                                            </p:txEl>
                                          </p:spTgt>
                                        </p:tgtEl>
                                      </p:cBhvr>
                                      <p:to x="100000" y="80000"/>
                                    </p:animScale>
                                    <p:animScale>
                                      <p:cBhvr>
                                        <p:cTn id="68" dur="166" decel="50000">
                                          <p:stCondLst>
                                            <p:cond delay="1338"/>
                                          </p:stCondLst>
                                        </p:cTn>
                                        <p:tgtEl>
                                          <p:spTgt spid="4">
                                            <p:txEl>
                                              <p:pRg st="2" end="2"/>
                                            </p:txEl>
                                          </p:spTgt>
                                        </p:tgtEl>
                                      </p:cBhvr>
                                      <p:to x="100000" y="100000"/>
                                    </p:animScale>
                                    <p:animScale>
                                      <p:cBhvr>
                                        <p:cTn id="69" dur="26">
                                          <p:stCondLst>
                                            <p:cond delay="1642"/>
                                          </p:stCondLst>
                                        </p:cTn>
                                        <p:tgtEl>
                                          <p:spTgt spid="4">
                                            <p:txEl>
                                              <p:pRg st="2" end="2"/>
                                            </p:txEl>
                                          </p:spTgt>
                                        </p:tgtEl>
                                      </p:cBhvr>
                                      <p:to x="100000" y="90000"/>
                                    </p:animScale>
                                    <p:animScale>
                                      <p:cBhvr>
                                        <p:cTn id="70" dur="166" decel="50000">
                                          <p:stCondLst>
                                            <p:cond delay="1668"/>
                                          </p:stCondLst>
                                        </p:cTn>
                                        <p:tgtEl>
                                          <p:spTgt spid="4">
                                            <p:txEl>
                                              <p:pRg st="2" end="2"/>
                                            </p:txEl>
                                          </p:spTgt>
                                        </p:tgtEl>
                                      </p:cBhvr>
                                      <p:to x="100000" y="100000"/>
                                    </p:animScale>
                                    <p:animScale>
                                      <p:cBhvr>
                                        <p:cTn id="71" dur="26">
                                          <p:stCondLst>
                                            <p:cond delay="1808"/>
                                          </p:stCondLst>
                                        </p:cTn>
                                        <p:tgtEl>
                                          <p:spTgt spid="4">
                                            <p:txEl>
                                              <p:pRg st="2" end="2"/>
                                            </p:txEl>
                                          </p:spTgt>
                                        </p:tgtEl>
                                      </p:cBhvr>
                                      <p:to x="100000" y="95000"/>
                                    </p:animScale>
                                    <p:animScale>
                                      <p:cBhvr>
                                        <p:cTn id="72" dur="166" decel="50000">
                                          <p:stCondLst>
                                            <p:cond delay="1834"/>
                                          </p:stCondLst>
                                        </p:cTn>
                                        <p:tgtEl>
                                          <p:spTgt spid="4">
                                            <p:txEl>
                                              <p:pRg st="2" end="2"/>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animEffect transition="in" filter="wipe(down)">
                                      <p:cBhvr>
                                        <p:cTn id="75" dur="580">
                                          <p:stCondLst>
                                            <p:cond delay="0"/>
                                          </p:stCondLst>
                                        </p:cTn>
                                        <p:tgtEl>
                                          <p:spTgt spid="4">
                                            <p:txEl>
                                              <p:pRg st="3" end="3"/>
                                            </p:txEl>
                                          </p:spTgt>
                                        </p:tgtEl>
                                      </p:cBhvr>
                                    </p:animEffect>
                                    <p:anim calcmode="lin" valueType="num">
                                      <p:cBhvr>
                                        <p:cTn id="7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xEl>
                                              <p:pRg st="3" end="3"/>
                                            </p:txEl>
                                          </p:spTgt>
                                        </p:tgtEl>
                                      </p:cBhvr>
                                      <p:to x="100000" y="60000"/>
                                    </p:animScale>
                                    <p:animScale>
                                      <p:cBhvr>
                                        <p:cTn id="82" dur="166" decel="50000">
                                          <p:stCondLst>
                                            <p:cond delay="676"/>
                                          </p:stCondLst>
                                        </p:cTn>
                                        <p:tgtEl>
                                          <p:spTgt spid="4">
                                            <p:txEl>
                                              <p:pRg st="3" end="3"/>
                                            </p:txEl>
                                          </p:spTgt>
                                        </p:tgtEl>
                                      </p:cBhvr>
                                      <p:to x="100000" y="100000"/>
                                    </p:animScale>
                                    <p:animScale>
                                      <p:cBhvr>
                                        <p:cTn id="83" dur="26">
                                          <p:stCondLst>
                                            <p:cond delay="1312"/>
                                          </p:stCondLst>
                                        </p:cTn>
                                        <p:tgtEl>
                                          <p:spTgt spid="4">
                                            <p:txEl>
                                              <p:pRg st="3" end="3"/>
                                            </p:txEl>
                                          </p:spTgt>
                                        </p:tgtEl>
                                      </p:cBhvr>
                                      <p:to x="100000" y="80000"/>
                                    </p:animScale>
                                    <p:animScale>
                                      <p:cBhvr>
                                        <p:cTn id="84" dur="166" decel="50000">
                                          <p:stCondLst>
                                            <p:cond delay="1338"/>
                                          </p:stCondLst>
                                        </p:cTn>
                                        <p:tgtEl>
                                          <p:spTgt spid="4">
                                            <p:txEl>
                                              <p:pRg st="3" end="3"/>
                                            </p:txEl>
                                          </p:spTgt>
                                        </p:tgtEl>
                                      </p:cBhvr>
                                      <p:to x="100000" y="100000"/>
                                    </p:animScale>
                                    <p:animScale>
                                      <p:cBhvr>
                                        <p:cTn id="85" dur="26">
                                          <p:stCondLst>
                                            <p:cond delay="1642"/>
                                          </p:stCondLst>
                                        </p:cTn>
                                        <p:tgtEl>
                                          <p:spTgt spid="4">
                                            <p:txEl>
                                              <p:pRg st="3" end="3"/>
                                            </p:txEl>
                                          </p:spTgt>
                                        </p:tgtEl>
                                      </p:cBhvr>
                                      <p:to x="100000" y="90000"/>
                                    </p:animScale>
                                    <p:animScale>
                                      <p:cBhvr>
                                        <p:cTn id="86" dur="166" decel="50000">
                                          <p:stCondLst>
                                            <p:cond delay="1668"/>
                                          </p:stCondLst>
                                        </p:cTn>
                                        <p:tgtEl>
                                          <p:spTgt spid="4">
                                            <p:txEl>
                                              <p:pRg st="3" end="3"/>
                                            </p:txEl>
                                          </p:spTgt>
                                        </p:tgtEl>
                                      </p:cBhvr>
                                      <p:to x="100000" y="100000"/>
                                    </p:animScale>
                                    <p:animScale>
                                      <p:cBhvr>
                                        <p:cTn id="87" dur="26">
                                          <p:stCondLst>
                                            <p:cond delay="1808"/>
                                          </p:stCondLst>
                                        </p:cTn>
                                        <p:tgtEl>
                                          <p:spTgt spid="4">
                                            <p:txEl>
                                              <p:pRg st="3" end="3"/>
                                            </p:txEl>
                                          </p:spTgt>
                                        </p:tgtEl>
                                      </p:cBhvr>
                                      <p:to x="100000" y="95000"/>
                                    </p:animScale>
                                    <p:animScale>
                                      <p:cBhvr>
                                        <p:cTn id="88" dur="166" decel="50000">
                                          <p:stCondLst>
                                            <p:cond delay="1834"/>
                                          </p:stCondLst>
                                        </p:cTn>
                                        <p:tgtEl>
                                          <p:spTgt spid="4">
                                            <p:txEl>
                                              <p:pRg st="3" end="3"/>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Effect transition="in" filter="wipe(down)">
                                      <p:cBhvr>
                                        <p:cTn id="91" dur="580">
                                          <p:stCondLst>
                                            <p:cond delay="0"/>
                                          </p:stCondLst>
                                        </p:cTn>
                                        <p:tgtEl>
                                          <p:spTgt spid="4">
                                            <p:txEl>
                                              <p:pRg st="4" end="4"/>
                                            </p:txEl>
                                          </p:spTgt>
                                        </p:tgtEl>
                                      </p:cBhvr>
                                    </p:animEffect>
                                    <p:anim calcmode="lin" valueType="num">
                                      <p:cBhvr>
                                        <p:cTn id="9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txEl>
                                              <p:pRg st="4" end="4"/>
                                            </p:txEl>
                                          </p:spTgt>
                                        </p:tgtEl>
                                      </p:cBhvr>
                                      <p:to x="100000" y="60000"/>
                                    </p:animScale>
                                    <p:animScale>
                                      <p:cBhvr>
                                        <p:cTn id="98" dur="166" decel="50000">
                                          <p:stCondLst>
                                            <p:cond delay="676"/>
                                          </p:stCondLst>
                                        </p:cTn>
                                        <p:tgtEl>
                                          <p:spTgt spid="4">
                                            <p:txEl>
                                              <p:pRg st="4" end="4"/>
                                            </p:txEl>
                                          </p:spTgt>
                                        </p:tgtEl>
                                      </p:cBhvr>
                                      <p:to x="100000" y="100000"/>
                                    </p:animScale>
                                    <p:animScale>
                                      <p:cBhvr>
                                        <p:cTn id="99" dur="26">
                                          <p:stCondLst>
                                            <p:cond delay="1312"/>
                                          </p:stCondLst>
                                        </p:cTn>
                                        <p:tgtEl>
                                          <p:spTgt spid="4">
                                            <p:txEl>
                                              <p:pRg st="4" end="4"/>
                                            </p:txEl>
                                          </p:spTgt>
                                        </p:tgtEl>
                                      </p:cBhvr>
                                      <p:to x="100000" y="80000"/>
                                    </p:animScale>
                                    <p:animScale>
                                      <p:cBhvr>
                                        <p:cTn id="100" dur="166" decel="50000">
                                          <p:stCondLst>
                                            <p:cond delay="1338"/>
                                          </p:stCondLst>
                                        </p:cTn>
                                        <p:tgtEl>
                                          <p:spTgt spid="4">
                                            <p:txEl>
                                              <p:pRg st="4" end="4"/>
                                            </p:txEl>
                                          </p:spTgt>
                                        </p:tgtEl>
                                      </p:cBhvr>
                                      <p:to x="100000" y="100000"/>
                                    </p:animScale>
                                    <p:animScale>
                                      <p:cBhvr>
                                        <p:cTn id="101" dur="26">
                                          <p:stCondLst>
                                            <p:cond delay="1642"/>
                                          </p:stCondLst>
                                        </p:cTn>
                                        <p:tgtEl>
                                          <p:spTgt spid="4">
                                            <p:txEl>
                                              <p:pRg st="4" end="4"/>
                                            </p:txEl>
                                          </p:spTgt>
                                        </p:tgtEl>
                                      </p:cBhvr>
                                      <p:to x="100000" y="90000"/>
                                    </p:animScale>
                                    <p:animScale>
                                      <p:cBhvr>
                                        <p:cTn id="102" dur="166" decel="50000">
                                          <p:stCondLst>
                                            <p:cond delay="1668"/>
                                          </p:stCondLst>
                                        </p:cTn>
                                        <p:tgtEl>
                                          <p:spTgt spid="4">
                                            <p:txEl>
                                              <p:pRg st="4" end="4"/>
                                            </p:txEl>
                                          </p:spTgt>
                                        </p:tgtEl>
                                      </p:cBhvr>
                                      <p:to x="100000" y="100000"/>
                                    </p:animScale>
                                    <p:animScale>
                                      <p:cBhvr>
                                        <p:cTn id="103" dur="26">
                                          <p:stCondLst>
                                            <p:cond delay="1808"/>
                                          </p:stCondLst>
                                        </p:cTn>
                                        <p:tgtEl>
                                          <p:spTgt spid="4">
                                            <p:txEl>
                                              <p:pRg st="4" end="4"/>
                                            </p:txEl>
                                          </p:spTgt>
                                        </p:tgtEl>
                                      </p:cBhvr>
                                      <p:to x="100000" y="95000"/>
                                    </p:animScale>
                                    <p:animScale>
                                      <p:cBhvr>
                                        <p:cTn id="104" dur="166" decel="50000">
                                          <p:stCondLst>
                                            <p:cond delay="1834"/>
                                          </p:stCondLst>
                                        </p:cTn>
                                        <p:tgtEl>
                                          <p:spTgt spid="4">
                                            <p:txEl>
                                              <p:pRg st="4" end="4"/>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4">
                                            <p:txEl>
                                              <p:pRg st="5" end="5"/>
                                            </p:txEl>
                                          </p:spTgt>
                                        </p:tgtEl>
                                        <p:attrNameLst>
                                          <p:attrName>style.visibility</p:attrName>
                                        </p:attrNameLst>
                                      </p:cBhvr>
                                      <p:to>
                                        <p:strVal val="visible"/>
                                      </p:to>
                                    </p:set>
                                    <p:animEffect transition="in" filter="wipe(down)">
                                      <p:cBhvr>
                                        <p:cTn id="107" dur="580">
                                          <p:stCondLst>
                                            <p:cond delay="0"/>
                                          </p:stCondLst>
                                        </p:cTn>
                                        <p:tgtEl>
                                          <p:spTgt spid="4">
                                            <p:txEl>
                                              <p:pRg st="5" end="5"/>
                                            </p:txEl>
                                          </p:spTgt>
                                        </p:tgtEl>
                                      </p:cBhvr>
                                    </p:animEffect>
                                    <p:anim calcmode="lin" valueType="num">
                                      <p:cBhvr>
                                        <p:cTn id="10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4">
                                            <p:txEl>
                                              <p:pRg st="5" end="5"/>
                                            </p:txEl>
                                          </p:spTgt>
                                        </p:tgtEl>
                                      </p:cBhvr>
                                      <p:to x="100000" y="60000"/>
                                    </p:animScale>
                                    <p:animScale>
                                      <p:cBhvr>
                                        <p:cTn id="114" dur="166" decel="50000">
                                          <p:stCondLst>
                                            <p:cond delay="676"/>
                                          </p:stCondLst>
                                        </p:cTn>
                                        <p:tgtEl>
                                          <p:spTgt spid="4">
                                            <p:txEl>
                                              <p:pRg st="5" end="5"/>
                                            </p:txEl>
                                          </p:spTgt>
                                        </p:tgtEl>
                                      </p:cBhvr>
                                      <p:to x="100000" y="100000"/>
                                    </p:animScale>
                                    <p:animScale>
                                      <p:cBhvr>
                                        <p:cTn id="115" dur="26">
                                          <p:stCondLst>
                                            <p:cond delay="1312"/>
                                          </p:stCondLst>
                                        </p:cTn>
                                        <p:tgtEl>
                                          <p:spTgt spid="4">
                                            <p:txEl>
                                              <p:pRg st="5" end="5"/>
                                            </p:txEl>
                                          </p:spTgt>
                                        </p:tgtEl>
                                      </p:cBhvr>
                                      <p:to x="100000" y="80000"/>
                                    </p:animScale>
                                    <p:animScale>
                                      <p:cBhvr>
                                        <p:cTn id="116" dur="166" decel="50000">
                                          <p:stCondLst>
                                            <p:cond delay="1338"/>
                                          </p:stCondLst>
                                        </p:cTn>
                                        <p:tgtEl>
                                          <p:spTgt spid="4">
                                            <p:txEl>
                                              <p:pRg st="5" end="5"/>
                                            </p:txEl>
                                          </p:spTgt>
                                        </p:tgtEl>
                                      </p:cBhvr>
                                      <p:to x="100000" y="100000"/>
                                    </p:animScale>
                                    <p:animScale>
                                      <p:cBhvr>
                                        <p:cTn id="117" dur="26">
                                          <p:stCondLst>
                                            <p:cond delay="1642"/>
                                          </p:stCondLst>
                                        </p:cTn>
                                        <p:tgtEl>
                                          <p:spTgt spid="4">
                                            <p:txEl>
                                              <p:pRg st="5" end="5"/>
                                            </p:txEl>
                                          </p:spTgt>
                                        </p:tgtEl>
                                      </p:cBhvr>
                                      <p:to x="100000" y="90000"/>
                                    </p:animScale>
                                    <p:animScale>
                                      <p:cBhvr>
                                        <p:cTn id="118" dur="166" decel="50000">
                                          <p:stCondLst>
                                            <p:cond delay="1668"/>
                                          </p:stCondLst>
                                        </p:cTn>
                                        <p:tgtEl>
                                          <p:spTgt spid="4">
                                            <p:txEl>
                                              <p:pRg st="5" end="5"/>
                                            </p:txEl>
                                          </p:spTgt>
                                        </p:tgtEl>
                                      </p:cBhvr>
                                      <p:to x="100000" y="100000"/>
                                    </p:animScale>
                                    <p:animScale>
                                      <p:cBhvr>
                                        <p:cTn id="119" dur="26">
                                          <p:stCondLst>
                                            <p:cond delay="1808"/>
                                          </p:stCondLst>
                                        </p:cTn>
                                        <p:tgtEl>
                                          <p:spTgt spid="4">
                                            <p:txEl>
                                              <p:pRg st="5" end="5"/>
                                            </p:txEl>
                                          </p:spTgt>
                                        </p:tgtEl>
                                      </p:cBhvr>
                                      <p:to x="100000" y="95000"/>
                                    </p:animScale>
                                    <p:animScale>
                                      <p:cBhvr>
                                        <p:cTn id="120"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a:t>
            </a:r>
            <a:endParaRPr lang="en-US" dirty="0"/>
          </a:p>
        </p:txBody>
      </p:sp>
      <p:pic>
        <p:nvPicPr>
          <p:cNvPr id="5122" name="Picture 2" descr="http://sonomachristianhome.com/wp-content/uploads/2012/03/Girl-smelling-flowers.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1882" b="218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smtClean="0"/>
              <a:t>Our Olfactory system allows us to smell and taste!</a:t>
            </a:r>
            <a:endParaRPr lang="en-US" dirty="0"/>
          </a:p>
        </p:txBody>
      </p:sp>
    </p:spTree>
    <p:extLst>
      <p:ext uri="{BB962C8B-B14F-4D97-AF65-F5344CB8AC3E}">
        <p14:creationId xmlns:p14="http://schemas.microsoft.com/office/powerpoint/2010/main" val="25509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smell:  Red flags and how to help</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smtClean="0">
                <a:solidFill>
                  <a:srgbClr val="FF0000"/>
                </a:solidFill>
              </a:rPr>
              <a:t>Difficulty with foods</a:t>
            </a:r>
          </a:p>
          <a:p>
            <a:pPr>
              <a:buFont typeface="Wingdings" panose="05000000000000000000" pitchFamily="2" charset="2"/>
              <a:buChar char="§"/>
            </a:pPr>
            <a:r>
              <a:rPr lang="en-US" dirty="0" smtClean="0">
                <a:solidFill>
                  <a:srgbClr val="FF0000"/>
                </a:solidFill>
              </a:rPr>
              <a:t>Picky eaters</a:t>
            </a:r>
          </a:p>
          <a:p>
            <a:pPr>
              <a:buFont typeface="Wingdings" panose="05000000000000000000" pitchFamily="2" charset="2"/>
              <a:buChar char="§"/>
            </a:pPr>
            <a:r>
              <a:rPr lang="en-US" dirty="0" smtClean="0">
                <a:solidFill>
                  <a:srgbClr val="FF0000"/>
                </a:solidFill>
              </a:rPr>
              <a:t>Bland food preference</a:t>
            </a:r>
          </a:p>
          <a:p>
            <a:pPr>
              <a:buFont typeface="Wingdings" panose="05000000000000000000" pitchFamily="2" charset="2"/>
              <a:buChar char="§"/>
            </a:pPr>
            <a:r>
              <a:rPr lang="en-US" dirty="0" smtClean="0">
                <a:solidFill>
                  <a:srgbClr val="FF0000"/>
                </a:solidFill>
              </a:rPr>
              <a:t>Complain of strong smells</a:t>
            </a:r>
          </a:p>
          <a:p>
            <a:pPr>
              <a:buFont typeface="Wingdings" panose="05000000000000000000" pitchFamily="2" charset="2"/>
              <a:buChar char="§"/>
            </a:pPr>
            <a:r>
              <a:rPr lang="en-US" dirty="0" smtClean="0">
                <a:solidFill>
                  <a:srgbClr val="FF0000"/>
                </a:solidFill>
              </a:rPr>
              <a:t>Won’t go around certain people or pets because of their smell</a:t>
            </a:r>
          </a:p>
          <a:p>
            <a:pPr>
              <a:buFont typeface="Wingdings" panose="05000000000000000000" pitchFamily="2" charset="2"/>
              <a:buChar char="§"/>
            </a:pPr>
            <a:r>
              <a:rPr lang="en-US" dirty="0" smtClean="0">
                <a:solidFill>
                  <a:srgbClr val="FF0000"/>
                </a:solidFill>
              </a:rPr>
              <a:t>Avoids lunchrooms, </a:t>
            </a:r>
            <a:r>
              <a:rPr lang="en-US" dirty="0" err="1" smtClean="0">
                <a:solidFill>
                  <a:srgbClr val="FF0000"/>
                </a:solidFill>
              </a:rPr>
              <a:t>snacktimes</a:t>
            </a:r>
            <a:endParaRPr lang="en-US" dirty="0" smtClean="0">
              <a:solidFill>
                <a:srgbClr val="FF0000"/>
              </a:solidFill>
            </a:endParaRPr>
          </a:p>
          <a:p>
            <a:pPr>
              <a:buFont typeface="Wingdings" panose="05000000000000000000" pitchFamily="2" charset="2"/>
              <a:buChar char="§"/>
            </a:pPr>
            <a:r>
              <a:rPr lang="en-US" dirty="0" smtClean="0">
                <a:solidFill>
                  <a:srgbClr val="FF0000"/>
                </a:solidFill>
              </a:rPr>
              <a:t>Smells everything</a:t>
            </a:r>
            <a:endParaRPr lang="en-US" dirty="0">
              <a:solidFill>
                <a:srgbClr val="FF0000"/>
              </a:solidFill>
            </a:endParaRP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smtClean="0">
                <a:solidFill>
                  <a:srgbClr val="002060"/>
                </a:solidFill>
              </a:rPr>
              <a:t>Limit exposure to smells</a:t>
            </a:r>
          </a:p>
          <a:p>
            <a:pPr>
              <a:buFont typeface="Wingdings" panose="05000000000000000000" pitchFamily="2" charset="2"/>
              <a:buChar char="§"/>
            </a:pPr>
            <a:r>
              <a:rPr lang="en-US" dirty="0" smtClean="0">
                <a:solidFill>
                  <a:srgbClr val="002060"/>
                </a:solidFill>
              </a:rPr>
              <a:t>Use essential oils (lavender, geranium) </a:t>
            </a:r>
          </a:p>
          <a:p>
            <a:pPr>
              <a:buFont typeface="Wingdings" panose="05000000000000000000" pitchFamily="2" charset="2"/>
              <a:buChar char="§"/>
            </a:pPr>
            <a:r>
              <a:rPr lang="en-US" dirty="0" smtClean="0">
                <a:solidFill>
                  <a:srgbClr val="002060"/>
                </a:solidFill>
              </a:rPr>
              <a:t>Use vanilla bean to help ‘mask’ overwhelming smells</a:t>
            </a:r>
          </a:p>
          <a:p>
            <a:pPr>
              <a:buFont typeface="Wingdings" panose="05000000000000000000" pitchFamily="2" charset="2"/>
              <a:buChar char="§"/>
            </a:pPr>
            <a:r>
              <a:rPr lang="en-US" dirty="0" smtClean="0">
                <a:solidFill>
                  <a:srgbClr val="002060"/>
                </a:solidFill>
              </a:rPr>
              <a:t>Play ‘smell’ games to reprogram olfactory system</a:t>
            </a:r>
          </a:p>
          <a:p>
            <a:pPr>
              <a:buFont typeface="Wingdings" panose="05000000000000000000" pitchFamily="2" charset="2"/>
              <a:buChar char="§"/>
            </a:pPr>
            <a:r>
              <a:rPr lang="en-US" dirty="0" smtClean="0">
                <a:solidFill>
                  <a:srgbClr val="002060"/>
                </a:solidFill>
              </a:rPr>
              <a:t>Warn children before meals and </a:t>
            </a:r>
            <a:r>
              <a:rPr lang="en-US" dirty="0" err="1" smtClean="0">
                <a:solidFill>
                  <a:srgbClr val="002060"/>
                </a:solidFill>
              </a:rPr>
              <a:t>snacktimes</a:t>
            </a:r>
            <a:r>
              <a:rPr lang="en-US" dirty="0" smtClean="0">
                <a:solidFill>
                  <a:srgbClr val="002060"/>
                </a:solidFill>
              </a:rPr>
              <a:t> of pungent smells</a:t>
            </a:r>
            <a:endParaRPr lang="en-US" dirty="0">
              <a:solidFill>
                <a:srgbClr val="002060"/>
              </a:solidFill>
            </a:endParaRPr>
          </a:p>
        </p:txBody>
      </p:sp>
    </p:spTree>
    <p:extLst>
      <p:ext uri="{BB962C8B-B14F-4D97-AF65-F5344CB8AC3E}">
        <p14:creationId xmlns:p14="http://schemas.microsoft.com/office/powerpoint/2010/main" val="30237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pic>
        <p:nvPicPr>
          <p:cNvPr id="4098" name="Picture 2" descr="http://36.media.tumblr.com/cc519c7f3c26934b8050703f6e2151c5/tumblr_inline_nmx7a4bgr21tqk5y8_1280.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1901" b="219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a:t>The proprioceptive system are parts of our muscles, joints, and tendons that tell us what position our body is in. </a:t>
            </a:r>
          </a:p>
        </p:txBody>
      </p:sp>
    </p:spTree>
    <p:extLst>
      <p:ext uri="{BB962C8B-B14F-4D97-AF65-F5344CB8AC3E}">
        <p14:creationId xmlns:p14="http://schemas.microsoft.com/office/powerpoint/2010/main" val="1354483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Red flags and how to help</a:t>
            </a:r>
            <a:endParaRPr lang="en-US" dirty="0"/>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
            </a:pPr>
            <a:r>
              <a:rPr lang="en-US" dirty="0" smtClean="0">
                <a:solidFill>
                  <a:srgbClr val="FF0000"/>
                </a:solidFill>
              </a:rPr>
              <a:t>Stiff movements</a:t>
            </a:r>
          </a:p>
          <a:p>
            <a:pPr>
              <a:buFont typeface="Wingdings" panose="05000000000000000000" pitchFamily="2" charset="2"/>
              <a:buChar char="§"/>
            </a:pPr>
            <a:r>
              <a:rPr lang="en-US" dirty="0" smtClean="0">
                <a:solidFill>
                  <a:srgbClr val="FF0000"/>
                </a:solidFill>
              </a:rPr>
              <a:t>Uncoordinated – Bumps into things</a:t>
            </a:r>
          </a:p>
          <a:p>
            <a:pPr>
              <a:buFont typeface="Wingdings" panose="05000000000000000000" pitchFamily="2" charset="2"/>
              <a:buChar char="§"/>
            </a:pPr>
            <a:r>
              <a:rPr lang="en-US" dirty="0" smtClean="0">
                <a:solidFill>
                  <a:srgbClr val="FF0000"/>
                </a:solidFill>
              </a:rPr>
              <a:t>Prefers sedentary activities</a:t>
            </a:r>
          </a:p>
          <a:p>
            <a:pPr>
              <a:buFont typeface="Wingdings" panose="05000000000000000000" pitchFamily="2" charset="2"/>
              <a:buChar char="§"/>
            </a:pPr>
            <a:r>
              <a:rPr lang="en-US" dirty="0" smtClean="0">
                <a:solidFill>
                  <a:srgbClr val="FF0000"/>
                </a:solidFill>
              </a:rPr>
              <a:t>Squeezes into small places for more input</a:t>
            </a:r>
          </a:p>
          <a:p>
            <a:pPr>
              <a:buFont typeface="Wingdings" panose="05000000000000000000" pitchFamily="2" charset="2"/>
              <a:buChar char="§"/>
            </a:pPr>
            <a:r>
              <a:rPr lang="en-US" dirty="0" smtClean="0">
                <a:solidFill>
                  <a:srgbClr val="FF0000"/>
                </a:solidFill>
              </a:rPr>
              <a:t>Risk taking (self-injurious) behaviors</a:t>
            </a:r>
          </a:p>
          <a:p>
            <a:pPr>
              <a:buFont typeface="Wingdings" panose="05000000000000000000" pitchFamily="2" charset="2"/>
              <a:buChar char="§"/>
            </a:pPr>
            <a:r>
              <a:rPr lang="en-US" dirty="0" smtClean="0">
                <a:solidFill>
                  <a:srgbClr val="FF0000"/>
                </a:solidFill>
              </a:rPr>
              <a:t>Decreased strength</a:t>
            </a:r>
          </a:p>
          <a:p>
            <a:pPr>
              <a:buFont typeface="Wingdings" panose="05000000000000000000" pitchFamily="2" charset="2"/>
              <a:buChar char="§"/>
            </a:pPr>
            <a:r>
              <a:rPr lang="en-US" dirty="0" smtClean="0">
                <a:solidFill>
                  <a:srgbClr val="FF0000"/>
                </a:solidFill>
              </a:rPr>
              <a:t>Excessing clapping, crashing, banging</a:t>
            </a:r>
          </a:p>
          <a:p>
            <a:pPr>
              <a:buFont typeface="Wingdings" panose="05000000000000000000" pitchFamily="2" charset="2"/>
              <a:buChar char="§"/>
            </a:pPr>
            <a:r>
              <a:rPr lang="en-US" dirty="0" smtClean="0">
                <a:solidFill>
                  <a:srgbClr val="FF0000"/>
                </a:solidFill>
              </a:rPr>
              <a:t>Leans on walls, desks</a:t>
            </a:r>
          </a:p>
          <a:p>
            <a:pPr>
              <a:buFont typeface="Wingdings" panose="05000000000000000000" pitchFamily="2" charset="2"/>
              <a:buChar char="§"/>
            </a:pPr>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
            </a:pPr>
            <a:r>
              <a:rPr lang="en-US" dirty="0" smtClean="0">
                <a:solidFill>
                  <a:srgbClr val="002060"/>
                </a:solidFill>
              </a:rPr>
              <a:t>Do ‘large’ movement activities (crab crawls, elephant walks, bear walks)</a:t>
            </a:r>
          </a:p>
          <a:p>
            <a:pPr>
              <a:buFont typeface="Wingdings" panose="05000000000000000000" pitchFamily="2" charset="2"/>
              <a:buChar char="§"/>
            </a:pPr>
            <a:r>
              <a:rPr lang="en-US" dirty="0" smtClean="0">
                <a:solidFill>
                  <a:srgbClr val="002060"/>
                </a:solidFill>
              </a:rPr>
              <a:t>Avoid ‘W’ sitting – use tall knees, </a:t>
            </a:r>
            <a:r>
              <a:rPr lang="en-US" dirty="0" err="1" smtClean="0">
                <a:solidFill>
                  <a:srgbClr val="002060"/>
                </a:solidFill>
              </a:rPr>
              <a:t>cris</a:t>
            </a:r>
            <a:r>
              <a:rPr lang="en-US" dirty="0" smtClean="0">
                <a:solidFill>
                  <a:srgbClr val="002060"/>
                </a:solidFill>
              </a:rPr>
              <a:t>-cross, long leg postures</a:t>
            </a:r>
          </a:p>
          <a:p>
            <a:pPr>
              <a:buFont typeface="Wingdings" panose="05000000000000000000" pitchFamily="2" charset="2"/>
              <a:buChar char="§"/>
            </a:pPr>
            <a:r>
              <a:rPr lang="en-US" dirty="0" smtClean="0">
                <a:solidFill>
                  <a:srgbClr val="002060"/>
                </a:solidFill>
              </a:rPr>
              <a:t>Gentle swinging (not excessive)</a:t>
            </a:r>
          </a:p>
          <a:p>
            <a:pPr>
              <a:buFont typeface="Wingdings" panose="05000000000000000000" pitchFamily="2" charset="2"/>
              <a:buChar char="§"/>
            </a:pPr>
            <a:r>
              <a:rPr lang="en-US" dirty="0" smtClean="0">
                <a:solidFill>
                  <a:srgbClr val="002060"/>
                </a:solidFill>
              </a:rPr>
              <a:t>Gentle rotations (not excessive)</a:t>
            </a:r>
          </a:p>
          <a:p>
            <a:pPr>
              <a:buFont typeface="Wingdings" panose="05000000000000000000" pitchFamily="2" charset="2"/>
              <a:buChar char="§"/>
            </a:pPr>
            <a:r>
              <a:rPr lang="en-US" dirty="0" smtClean="0">
                <a:solidFill>
                  <a:srgbClr val="002060"/>
                </a:solidFill>
              </a:rPr>
              <a:t>Lifting books, boxes – ‘helping’ teacher</a:t>
            </a:r>
          </a:p>
          <a:p>
            <a:pPr>
              <a:buFont typeface="Wingdings" panose="05000000000000000000" pitchFamily="2" charset="2"/>
              <a:buChar char="§"/>
            </a:pPr>
            <a:r>
              <a:rPr lang="en-US" dirty="0" smtClean="0">
                <a:solidFill>
                  <a:srgbClr val="002060"/>
                </a:solidFill>
              </a:rPr>
              <a:t>Play ‘itsy bitsy spider’ or other finger games</a:t>
            </a:r>
          </a:p>
          <a:p>
            <a:pPr>
              <a:buFont typeface="Wingdings" panose="05000000000000000000" pitchFamily="2" charset="2"/>
              <a:buChar char="§"/>
            </a:pPr>
            <a:r>
              <a:rPr lang="en-US" dirty="0" smtClean="0">
                <a:solidFill>
                  <a:srgbClr val="002060"/>
                </a:solidFill>
              </a:rPr>
              <a:t>Work in front of a mirror</a:t>
            </a:r>
            <a:endParaRPr lang="en-US" dirty="0">
              <a:solidFill>
                <a:srgbClr val="002060"/>
              </a:solidFill>
            </a:endParaRPr>
          </a:p>
        </p:txBody>
      </p:sp>
    </p:spTree>
    <p:extLst>
      <p:ext uri="{BB962C8B-B14F-4D97-AF65-F5344CB8AC3E}">
        <p14:creationId xmlns:p14="http://schemas.microsoft.com/office/powerpoint/2010/main" val="67773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anim calcmode="lin" valueType="num">
                                      <p:cBhvr>
                                        <p:cTn id="38"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
                                            <p:txEl>
                                              <p:pRg st="0" end="0"/>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 calcmode="lin" valueType="num">
                                      <p:cBhvr>
                                        <p:cTn id="5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4">
                                            <p:txEl>
                                              <p:pRg st="1" end="1"/>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p:cTn id="5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4">
                                            <p:txEl>
                                              <p:pRg st="2" end="2"/>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 calcmode="lin" valueType="num">
                                      <p:cBhvr>
                                        <p:cTn id="6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66" dur="500"/>
                                        <p:tgtEl>
                                          <p:spTgt spid="4">
                                            <p:txEl>
                                              <p:pRg st="3" end="3"/>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p:cTn id="6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71" dur="500"/>
                                        <p:tgtEl>
                                          <p:spTgt spid="4">
                                            <p:txEl>
                                              <p:pRg st="4" end="4"/>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 calcmode="lin" valueType="num">
                                      <p:cBhvr>
                                        <p:cTn id="7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76" dur="500"/>
                                        <p:tgtEl>
                                          <p:spTgt spid="4">
                                            <p:txEl>
                                              <p:pRg st="5" end="5"/>
                                            </p:txEl>
                                          </p:spTgt>
                                        </p:tgtEl>
                                      </p:cBhvr>
                                    </p:animEffect>
                                  </p:childTnLst>
                                </p:cTn>
                              </p:par>
                              <p:par>
                                <p:cTn id="77" presetID="53" presetClass="entr" presetSubtype="16" fill="hold" nodeType="with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p:cTn id="7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8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Sensory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1133065"/>
              </p:ext>
            </p:extLst>
          </p:nvPr>
        </p:nvGraphicFramePr>
        <p:xfrm>
          <a:off x="1270517" y="1772292"/>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6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movement patterns</a:t>
            </a:r>
            <a:endParaRPr lang="en-US" dirty="0"/>
          </a:p>
        </p:txBody>
      </p:sp>
      <p:sp>
        <p:nvSpPr>
          <p:cNvPr id="3" name="Content Placeholder 2"/>
          <p:cNvSpPr>
            <a:spLocks noGrp="1"/>
          </p:cNvSpPr>
          <p:nvPr>
            <p:ph sz="half" idx="1"/>
          </p:nvPr>
        </p:nvSpPr>
        <p:spPr/>
        <p:txBody>
          <a:bodyPr/>
          <a:lstStyle/>
          <a:p>
            <a:pPr>
              <a:buFont typeface="Wingdings" panose="05000000000000000000" pitchFamily="2" charset="2"/>
              <a:buChar char="§"/>
            </a:pPr>
            <a:r>
              <a:rPr lang="en-US" dirty="0" smtClean="0">
                <a:solidFill>
                  <a:srgbClr val="FF0000"/>
                </a:solidFill>
              </a:rPr>
              <a:t>Child appears clumsy</a:t>
            </a:r>
          </a:p>
          <a:p>
            <a:pPr>
              <a:buFont typeface="Wingdings" panose="05000000000000000000" pitchFamily="2" charset="2"/>
              <a:buChar char="§"/>
            </a:pPr>
            <a:r>
              <a:rPr lang="en-US" dirty="0" smtClean="0">
                <a:solidFill>
                  <a:srgbClr val="FF0000"/>
                </a:solidFill>
              </a:rPr>
              <a:t>Odd body posture</a:t>
            </a:r>
          </a:p>
          <a:p>
            <a:pPr>
              <a:buFont typeface="Wingdings" panose="05000000000000000000" pitchFamily="2" charset="2"/>
              <a:buChar char="§"/>
            </a:pPr>
            <a:r>
              <a:rPr lang="en-US" dirty="0" smtClean="0">
                <a:solidFill>
                  <a:srgbClr val="FF0000"/>
                </a:solidFill>
              </a:rPr>
              <a:t>Difficulty with fasteners</a:t>
            </a:r>
          </a:p>
          <a:p>
            <a:pPr>
              <a:buFont typeface="Wingdings" panose="05000000000000000000" pitchFamily="2" charset="2"/>
              <a:buChar char="§"/>
            </a:pPr>
            <a:r>
              <a:rPr lang="en-US" dirty="0" smtClean="0">
                <a:solidFill>
                  <a:srgbClr val="FF0000"/>
                </a:solidFill>
              </a:rPr>
              <a:t>Sloppy, messy eater</a:t>
            </a:r>
          </a:p>
          <a:p>
            <a:pPr>
              <a:buFont typeface="Wingdings" panose="05000000000000000000" pitchFamily="2" charset="2"/>
              <a:buChar char="§"/>
            </a:pPr>
            <a:r>
              <a:rPr lang="en-US" dirty="0" smtClean="0">
                <a:solidFill>
                  <a:srgbClr val="FF0000"/>
                </a:solidFill>
              </a:rPr>
              <a:t>Loves rough play</a:t>
            </a:r>
          </a:p>
          <a:p>
            <a:pPr>
              <a:buFont typeface="Wingdings" panose="05000000000000000000" pitchFamily="2" charset="2"/>
              <a:buChar char="§"/>
            </a:pPr>
            <a:r>
              <a:rPr lang="en-US" dirty="0" smtClean="0">
                <a:solidFill>
                  <a:srgbClr val="FF0000"/>
                </a:solidFill>
              </a:rPr>
              <a:t>Rocks or flaps constantly</a:t>
            </a:r>
          </a:p>
          <a:p>
            <a:pPr>
              <a:buFont typeface="Wingdings" panose="05000000000000000000" pitchFamily="2" charset="2"/>
              <a:buChar char="§"/>
            </a:pPr>
            <a:r>
              <a:rPr lang="en-US" dirty="0" smtClean="0">
                <a:solidFill>
                  <a:srgbClr val="FF0000"/>
                </a:solidFill>
              </a:rPr>
              <a:t>Excessive pressure when coloring</a:t>
            </a:r>
          </a:p>
          <a:p>
            <a:pPr>
              <a:buFont typeface="Wingdings" panose="05000000000000000000" pitchFamily="2" charset="2"/>
              <a:buChar char="§"/>
            </a:pPr>
            <a:r>
              <a:rPr lang="en-US" dirty="0" smtClean="0">
                <a:solidFill>
                  <a:srgbClr val="FF0000"/>
                </a:solidFill>
              </a:rPr>
              <a:t>Breaks toys</a:t>
            </a:r>
            <a:endParaRPr lang="en-US" dirty="0">
              <a:solidFill>
                <a:srgbClr val="FF0000"/>
              </a:solidFill>
            </a:endParaRP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smtClean="0">
                <a:solidFill>
                  <a:srgbClr val="002060"/>
                </a:solidFill>
              </a:rPr>
              <a:t>Lots of movement breaks</a:t>
            </a:r>
          </a:p>
          <a:p>
            <a:pPr>
              <a:buFont typeface="Wingdings" panose="05000000000000000000" pitchFamily="2" charset="2"/>
              <a:buChar char="§"/>
            </a:pPr>
            <a:r>
              <a:rPr lang="en-US" dirty="0" smtClean="0">
                <a:solidFill>
                  <a:srgbClr val="002060"/>
                </a:solidFill>
              </a:rPr>
              <a:t>Purposeful activity (helping teacher, being a ‘messenger’, line leader)</a:t>
            </a:r>
          </a:p>
          <a:p>
            <a:pPr>
              <a:buFont typeface="Wingdings" panose="05000000000000000000" pitchFamily="2" charset="2"/>
              <a:buChar char="§"/>
            </a:pPr>
            <a:r>
              <a:rPr lang="en-US" dirty="0" smtClean="0">
                <a:solidFill>
                  <a:srgbClr val="002060"/>
                </a:solidFill>
              </a:rPr>
              <a:t>Jumping Jacks</a:t>
            </a:r>
          </a:p>
          <a:p>
            <a:pPr>
              <a:buFont typeface="Wingdings" panose="05000000000000000000" pitchFamily="2" charset="2"/>
              <a:buChar char="§"/>
            </a:pPr>
            <a:r>
              <a:rPr lang="en-US" dirty="0" smtClean="0">
                <a:solidFill>
                  <a:srgbClr val="002060"/>
                </a:solidFill>
              </a:rPr>
              <a:t>Wall or chair push ups</a:t>
            </a:r>
          </a:p>
          <a:p>
            <a:pPr>
              <a:buFont typeface="Wingdings" panose="05000000000000000000" pitchFamily="2" charset="2"/>
              <a:buChar char="§"/>
            </a:pPr>
            <a:r>
              <a:rPr lang="en-US" dirty="0" smtClean="0">
                <a:solidFill>
                  <a:srgbClr val="002060"/>
                </a:solidFill>
              </a:rPr>
              <a:t>Alternate sitting with moving activities</a:t>
            </a:r>
          </a:p>
          <a:p>
            <a:pPr>
              <a:buFont typeface="Wingdings" panose="05000000000000000000" pitchFamily="2" charset="2"/>
              <a:buChar char="§"/>
            </a:pPr>
            <a:r>
              <a:rPr lang="en-US" dirty="0" smtClean="0">
                <a:solidFill>
                  <a:srgbClr val="002060"/>
                </a:solidFill>
              </a:rPr>
              <a:t>Use a therapy ball to sit on</a:t>
            </a:r>
          </a:p>
          <a:p>
            <a:pPr>
              <a:buFont typeface="Wingdings" panose="05000000000000000000" pitchFamily="2" charset="2"/>
              <a:buChar char="§"/>
            </a:pPr>
            <a:r>
              <a:rPr lang="en-US" dirty="0" smtClean="0">
                <a:solidFill>
                  <a:srgbClr val="002060"/>
                </a:solidFill>
              </a:rPr>
              <a:t>‘Wiggle’ seat (deflated beach ball, </a:t>
            </a:r>
            <a:r>
              <a:rPr lang="en-US" dirty="0" err="1" smtClean="0">
                <a:solidFill>
                  <a:srgbClr val="002060"/>
                </a:solidFill>
              </a:rPr>
              <a:t>etc</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6239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
                                            <p:txEl>
                                              <p:pRg st="6" end="6"/>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
                                            <p:txEl>
                                              <p:pRg st="7" end="7"/>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1" end="1"/>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p:cTn id="3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2" end="2"/>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p:cTn id="4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3" end="3"/>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4" end="4"/>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p:cTn id="5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5" end="5"/>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p:cTn id="6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Self-regulation</a:t>
            </a:r>
            <a:endParaRPr lang="en-US" dirty="0"/>
          </a:p>
        </p:txBody>
      </p:sp>
      <p:pic>
        <p:nvPicPr>
          <p:cNvPr id="3074" name="Picture 2" descr="http://valheart.com/blog/wp-content/uploads/sites/4/2011/08/happy-baby.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2364" b="223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smtClean="0"/>
              <a:t>All Systems ‘GO’!</a:t>
            </a:r>
            <a:endParaRPr lang="en-US" dirty="0"/>
          </a:p>
        </p:txBody>
      </p:sp>
    </p:spTree>
    <p:extLst>
      <p:ext uri="{BB962C8B-B14F-4D97-AF65-F5344CB8AC3E}">
        <p14:creationId xmlns:p14="http://schemas.microsoft.com/office/powerpoint/2010/main" val="3895097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self-regulation:  Red flags</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013581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9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activities to help regulate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948335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06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activities to help regulate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04175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0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1" name="Shape 291"/>
          <p:cNvSpPr>
            <a:spLocks noGrp="1"/>
          </p:cNvSpPr>
          <p:nvPr>
            <p:ph type="title"/>
          </p:nvPr>
        </p:nvSpPr>
        <p:spPr>
          <a:prstGeom prst="rect">
            <a:avLst/>
          </a:prstGeom>
        </p:spPr>
        <p:txBody>
          <a:bodyPr/>
          <a:lstStyle/>
          <a:p>
            <a:r>
              <a:t>Signs of ADHD</a:t>
            </a:r>
          </a:p>
        </p:txBody>
      </p:sp>
      <p:sp>
        <p:nvSpPr>
          <p:cNvPr id="292" name="Shape 292"/>
          <p:cNvSpPr>
            <a:spLocks noGrp="1"/>
          </p:cNvSpPr>
          <p:nvPr>
            <p:ph idx="1"/>
          </p:nvPr>
        </p:nvSpPr>
        <p:spPr>
          <a:prstGeom prst="rect">
            <a:avLst/>
          </a:prstGeom>
        </p:spPr>
        <p:txBody>
          <a:bodyPr>
            <a:normAutofit/>
          </a:bodyPr>
          <a:lstStyle/>
          <a:p>
            <a:pPr marL="505997" indent="-238116" algn="ctr">
              <a:defRPr sz="3000"/>
            </a:pPr>
            <a:r>
              <a:rPr sz="2400" b="1" dirty="0">
                <a:solidFill>
                  <a:srgbClr val="000000"/>
                </a:solidFill>
                <a:latin typeface="Times"/>
                <a:ea typeface="Times"/>
                <a:cs typeface="Times"/>
                <a:sym typeface="Times"/>
              </a:rPr>
              <a:t>The three primary characteristics of ADHD are inattention, hyperactivity, and impulsivity</a:t>
            </a:r>
            <a:r>
              <a:rPr sz="2400" dirty="0">
                <a:solidFill>
                  <a:srgbClr val="000000"/>
                </a:solidFill>
                <a:latin typeface="Times"/>
                <a:ea typeface="Times"/>
                <a:cs typeface="Times"/>
                <a:sym typeface="Times"/>
              </a:rPr>
              <a:t>. </a:t>
            </a:r>
          </a:p>
          <a:p>
            <a:pPr marL="505997" indent="-238116" algn="just">
              <a:defRPr sz="3000"/>
            </a:pPr>
            <a:r>
              <a:rPr sz="2400" dirty="0">
                <a:solidFill>
                  <a:srgbClr val="000000"/>
                </a:solidFill>
                <a:latin typeface="Times"/>
                <a:ea typeface="Times"/>
                <a:cs typeface="Times"/>
                <a:sym typeface="Times"/>
              </a:rPr>
              <a:t>The signs and symptoms of </a:t>
            </a:r>
            <a:r>
              <a:rPr sz="2400" i="1" dirty="0">
                <a:solidFill>
                  <a:srgbClr val="000000"/>
                </a:solidFill>
                <a:latin typeface="Times"/>
                <a:ea typeface="Times"/>
                <a:cs typeface="Times"/>
                <a:sym typeface="Times"/>
              </a:rPr>
              <a:t>attention deficit disorder </a:t>
            </a:r>
            <a:r>
              <a:rPr sz="2400" dirty="0">
                <a:solidFill>
                  <a:srgbClr val="000000"/>
                </a:solidFill>
                <a:latin typeface="Times"/>
                <a:ea typeface="Times"/>
                <a:cs typeface="Times"/>
                <a:sym typeface="Times"/>
              </a:rPr>
              <a:t>may vary.  Most children show some of the characteristics at one time or another, which can be age appropriate. But a child with ADHD typically shows these characteristics before the age of seven, and the behavior is consistent over a period of years. A child with ADHD will demonstrate a number of these characteristics when they are not deemed age-appropriate and are not caused by a specific situation.</a:t>
            </a:r>
          </a:p>
        </p:txBody>
      </p:sp>
    </p:spTree>
    <p:extLst>
      <p:ext uri="{BB962C8B-B14F-4D97-AF65-F5344CB8AC3E}">
        <p14:creationId xmlns:p14="http://schemas.microsoft.com/office/powerpoint/2010/main" val="92439706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4" name="Shape 294"/>
          <p:cNvSpPr>
            <a:spLocks noGrp="1"/>
          </p:cNvSpPr>
          <p:nvPr>
            <p:ph type="title"/>
          </p:nvPr>
        </p:nvSpPr>
        <p:spPr>
          <a:prstGeom prst="rect">
            <a:avLst/>
          </a:prstGeom>
        </p:spPr>
        <p:txBody>
          <a:bodyPr/>
          <a:lstStyle/>
          <a:p>
            <a:r>
              <a:rPr lang="en-US" dirty="0" err="1" smtClean="0"/>
              <a:t>Adhd</a:t>
            </a:r>
            <a:r>
              <a:rPr lang="en-US" dirty="0" smtClean="0"/>
              <a:t>: </a:t>
            </a:r>
            <a:r>
              <a:rPr dirty="0" smtClean="0"/>
              <a:t>Inattention</a:t>
            </a:r>
            <a:endParaRPr dirty="0"/>
          </a:p>
        </p:txBody>
      </p:sp>
      <p:sp>
        <p:nvSpPr>
          <p:cNvPr id="295" name="Shape 295"/>
          <p:cNvSpPr>
            <a:spLocks noGrp="1"/>
          </p:cNvSpPr>
          <p:nvPr>
            <p:ph idx="1"/>
          </p:nvPr>
        </p:nvSpPr>
        <p:spPr>
          <a:xfrm>
            <a:off x="1024128" y="2084832"/>
            <a:ext cx="9720073" cy="4023360"/>
          </a:xfrm>
          <a:prstGeom prst="rect">
            <a:avLst/>
          </a:prstGeom>
        </p:spPr>
        <p:txBody>
          <a:bodyPr numCol="2">
            <a:normAutofit/>
          </a:bodyPr>
          <a:lstStyle/>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Difficulty organizing tasks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Difficulty staying on task and maintaining effort</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Difficulty with transitions or prioritizing tasks, following instructions, and completing school work or projects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Frequently loses or misplaces items such as homework, books, toys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Becomes easily distracted</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Difficulty remembering daily activities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Doesn’t pay attention to details or makes careless mistakes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Has trouble staying focused</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appear not to listen when spoken to</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Has trouble planning ahead</a:t>
            </a:r>
          </a:p>
        </p:txBody>
      </p:sp>
    </p:spTree>
    <p:extLst>
      <p:ext uri="{BB962C8B-B14F-4D97-AF65-F5344CB8AC3E}">
        <p14:creationId xmlns:p14="http://schemas.microsoft.com/office/powerpoint/2010/main" val="144481947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7" name="Shape 297"/>
          <p:cNvSpPr>
            <a:spLocks noGrp="1"/>
          </p:cNvSpPr>
          <p:nvPr>
            <p:ph type="title"/>
          </p:nvPr>
        </p:nvSpPr>
        <p:spPr>
          <a:prstGeom prst="rect">
            <a:avLst/>
          </a:prstGeom>
        </p:spPr>
        <p:txBody>
          <a:bodyPr/>
          <a:lstStyle/>
          <a:p>
            <a:r>
              <a:rPr lang="en-US" dirty="0" err="1" smtClean="0"/>
              <a:t>Adhd</a:t>
            </a:r>
            <a:r>
              <a:rPr lang="en-US" dirty="0" smtClean="0"/>
              <a:t>: </a:t>
            </a:r>
            <a:r>
              <a:rPr dirty="0" smtClean="0"/>
              <a:t>Hyperactivity</a:t>
            </a:r>
            <a:endParaRPr dirty="0"/>
          </a:p>
        </p:txBody>
      </p:sp>
      <p:sp>
        <p:nvSpPr>
          <p:cNvPr id="298" name="Shape 298"/>
          <p:cNvSpPr>
            <a:spLocks noGrp="1"/>
          </p:cNvSpPr>
          <p:nvPr>
            <p:ph idx="1"/>
          </p:nvPr>
        </p:nvSpPr>
        <p:spPr>
          <a:xfrm>
            <a:off x="1024128" y="1855304"/>
            <a:ext cx="9720073" cy="4454056"/>
          </a:xfrm>
          <a:prstGeom prst="rect">
            <a:avLst/>
          </a:prstGeom>
        </p:spPr>
        <p:txBody>
          <a:bodyPr numCol="2">
            <a:noAutofit/>
          </a:bodyPr>
          <a:lstStyle/>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Has difficulty remaining seated and talks excessively</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Has difficulty listening to others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Becomes easily distracted while reading</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Constantly fidgets and squirms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Often leaves seat in situations where sitting is expected </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Moves around constantly, often running or climbing inappropriately</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endParaRPr lang="en-US" sz="1800" dirty="0" smtClean="0"/>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smtClean="0"/>
              <a:t>Talks </a:t>
            </a:r>
            <a:r>
              <a:rPr sz="1800" dirty="0"/>
              <a:t>excessively and has difficulty playing </a:t>
            </a:r>
            <a:r>
              <a:rPr sz="1800" dirty="0" smtClean="0"/>
              <a:t>quietly</a:t>
            </a:r>
            <a:endParaRPr lang="en-US" sz="1800" dirty="0" smtClean="0"/>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smtClean="0"/>
              <a:t>Seems </a:t>
            </a:r>
            <a:r>
              <a:rPr sz="1800" dirty="0"/>
              <a:t>to be “on the go” and always moving, as if driven by a motor</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try to do several things at once, bouncing around from one activity to the next</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become aggressive</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become easily frustrated</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have difficulty transitioning from one activity to another</a:t>
            </a:r>
          </a:p>
        </p:txBody>
      </p:sp>
    </p:spTree>
    <p:extLst>
      <p:ext uri="{BB962C8B-B14F-4D97-AF65-F5344CB8AC3E}">
        <p14:creationId xmlns:p14="http://schemas.microsoft.com/office/powerpoint/2010/main" val="148337011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lstStyle/>
          <a:p>
            <a:r>
              <a:rPr lang="en-US" dirty="0" err="1" smtClean="0"/>
              <a:t>Adhd</a:t>
            </a:r>
            <a:r>
              <a:rPr lang="en-US" dirty="0" smtClean="0"/>
              <a:t>: </a:t>
            </a:r>
            <a:r>
              <a:rPr dirty="0" smtClean="0"/>
              <a:t>Impulsivity</a:t>
            </a:r>
            <a:endParaRPr dirty="0"/>
          </a:p>
        </p:txBody>
      </p:sp>
      <p:sp>
        <p:nvSpPr>
          <p:cNvPr id="301" name="Shape 301"/>
          <p:cNvSpPr>
            <a:spLocks noGrp="1"/>
          </p:cNvSpPr>
          <p:nvPr>
            <p:ph idx="1"/>
          </p:nvPr>
        </p:nvSpPr>
        <p:spPr>
          <a:xfrm>
            <a:off x="1024128" y="1954694"/>
            <a:ext cx="9720073" cy="4300331"/>
          </a:xfrm>
          <a:prstGeom prst="rect">
            <a:avLst/>
          </a:prstGeom>
        </p:spPr>
        <p:txBody>
          <a:bodyPr>
            <a:normAutofit/>
          </a:bodyPr>
          <a:lstStyle/>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Speaks or acts without considering consequence</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Problems with self-control</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Blurts out answers without waiting to be called on</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Has difficulty waiting to take turns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often disrupt other children's play, interrupt conversations, and answer questions not intended for them</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Inability to keep emotions in check, resulting in angry outbursts or temper tantrums</a:t>
            </a:r>
          </a:p>
          <a:p>
            <a:pPr defTabSz="321457">
              <a:lnSpc>
                <a:spcPts val="3516"/>
              </a:lnSpc>
              <a:spcBef>
                <a:spcPts val="0"/>
              </a:spcBef>
              <a:buSzTx/>
              <a:buFont typeface="Arial" charset="0"/>
              <a:buChar char="•"/>
              <a:tabLst>
                <a:tab pos="98223" algn="l"/>
                <a:tab pos="321457" algn="l"/>
              </a:tabLst>
              <a:defRPr sz="3000">
                <a:solidFill>
                  <a:srgbClr val="000000"/>
                </a:solidFill>
                <a:latin typeface="Times"/>
                <a:ea typeface="Times"/>
                <a:cs typeface="Times"/>
                <a:sym typeface="Times"/>
              </a:defRPr>
            </a:pPr>
            <a:r>
              <a:rPr sz="1800" dirty="0"/>
              <a:t>May be moody and overreact emotionally, resulting in others viewing the child as disrespectful, weird, or needy</a:t>
            </a:r>
          </a:p>
        </p:txBody>
      </p:sp>
    </p:spTree>
    <p:extLst>
      <p:ext uri="{BB962C8B-B14F-4D97-AF65-F5344CB8AC3E}">
        <p14:creationId xmlns:p14="http://schemas.microsoft.com/office/powerpoint/2010/main" val="86389839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3" name="Shape 303"/>
          <p:cNvSpPr>
            <a:spLocks noGrp="1"/>
          </p:cNvSpPr>
          <p:nvPr>
            <p:ph type="title"/>
          </p:nvPr>
        </p:nvSpPr>
        <p:spPr>
          <a:prstGeom prst="rect">
            <a:avLst/>
          </a:prstGeom>
        </p:spPr>
        <p:txBody>
          <a:bodyPr/>
          <a:lstStyle/>
          <a:p>
            <a:r>
              <a:rPr dirty="0"/>
              <a:t>Autism Spectrum </a:t>
            </a:r>
            <a:r>
              <a:rPr dirty="0" smtClean="0"/>
              <a:t>Disorder</a:t>
            </a:r>
            <a:r>
              <a:rPr lang="en-US" dirty="0" smtClean="0"/>
              <a:t> (ASD)</a:t>
            </a:r>
            <a:endParaRPr dirty="0"/>
          </a:p>
        </p:txBody>
      </p:sp>
      <p:sp>
        <p:nvSpPr>
          <p:cNvPr id="304" name="Shape 304"/>
          <p:cNvSpPr>
            <a:spLocks noGrp="1"/>
          </p:cNvSpPr>
          <p:nvPr>
            <p:ph idx="1"/>
          </p:nvPr>
        </p:nvSpPr>
        <p:spPr>
          <a:prstGeom prst="rect">
            <a:avLst/>
          </a:prstGeom>
        </p:spPr>
        <p:txBody>
          <a:bodyPr>
            <a:normAutofit/>
          </a:bodyPr>
          <a:lstStyle/>
          <a:p>
            <a:pPr marL="553621" algn="ctr"/>
            <a:r>
              <a:rPr sz="2400" b="1" dirty="0">
                <a:solidFill>
                  <a:srgbClr val="000000"/>
                </a:solidFill>
                <a:latin typeface="Times"/>
                <a:ea typeface="Times"/>
                <a:cs typeface="Times"/>
                <a:sym typeface="Times"/>
              </a:rPr>
              <a:t>Autism is a disability that causes problems with communication and </a:t>
            </a:r>
            <a:r>
              <a:rPr sz="2400" b="1" dirty="0" smtClean="0">
                <a:solidFill>
                  <a:srgbClr val="000000"/>
                </a:solidFill>
                <a:latin typeface="Times"/>
                <a:ea typeface="Times"/>
                <a:cs typeface="Times"/>
                <a:sym typeface="Times"/>
              </a:rPr>
              <a:t>social </a:t>
            </a:r>
            <a:r>
              <a:rPr sz="2400" b="1" dirty="0">
                <a:solidFill>
                  <a:srgbClr val="000000"/>
                </a:solidFill>
                <a:latin typeface="Times"/>
                <a:ea typeface="Times"/>
                <a:cs typeface="Times"/>
                <a:sym typeface="Times"/>
              </a:rPr>
              <a:t>interaction.</a:t>
            </a:r>
            <a:r>
              <a:rPr sz="2400" dirty="0">
                <a:solidFill>
                  <a:srgbClr val="000000"/>
                </a:solidFill>
                <a:latin typeface="Times"/>
                <a:ea typeface="Times"/>
                <a:cs typeface="Times"/>
                <a:sym typeface="Times"/>
              </a:rPr>
              <a:t>  </a:t>
            </a:r>
          </a:p>
          <a:p>
            <a:pPr marL="553621" algn="just"/>
            <a:r>
              <a:rPr sz="2400" dirty="0">
                <a:solidFill>
                  <a:srgbClr val="000000"/>
                </a:solidFill>
                <a:latin typeface="Times"/>
                <a:ea typeface="Times"/>
                <a:cs typeface="Times"/>
                <a:sym typeface="Times"/>
              </a:rPr>
              <a:t>Symptoms usually start before age three and may cause delays or deficits in many skills that develop from infancy to adulthood. Different people with autism can have very different symptoms. Autism is a spectrum disorder. One person may have mild symptoms, while another may have severe symptoms. “Autism spectrum disorder” and “autism” can mean the same thing. </a:t>
            </a:r>
          </a:p>
        </p:txBody>
      </p:sp>
    </p:spTree>
    <p:extLst>
      <p:ext uri="{BB962C8B-B14F-4D97-AF65-F5344CB8AC3E}">
        <p14:creationId xmlns:p14="http://schemas.microsoft.com/office/powerpoint/2010/main" val="40340420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sensory ‘superhighway’</a:t>
            </a:r>
            <a:endParaRPr lang="en-US" dirty="0"/>
          </a:p>
        </p:txBody>
      </p:sp>
      <p:sp>
        <p:nvSpPr>
          <p:cNvPr id="3" name="Content Placeholder 2"/>
          <p:cNvSpPr>
            <a:spLocks noGrp="1"/>
          </p:cNvSpPr>
          <p:nvPr>
            <p:ph sz="half" idx="1"/>
          </p:nvPr>
        </p:nvSpPr>
        <p:spPr/>
        <p:txBody>
          <a:bodyPr/>
          <a:lstStyle/>
          <a:p>
            <a:r>
              <a:rPr lang="en-US" dirty="0"/>
              <a:t>“The brain locates, sorts and orders sensations, somewhat like the way a traffic light directs moving cars. When sensations flow in a </a:t>
            </a:r>
            <a:r>
              <a:rPr lang="en-US" dirty="0" smtClean="0"/>
              <a:t>well organized </a:t>
            </a:r>
            <a:r>
              <a:rPr lang="en-US" dirty="0"/>
              <a:t>or integrated manner, the brain uses those sensations to form perceptions, behaviors and learning. When the flow of sensations is disorganized, life can be like a rush-hour traffic jam.” </a:t>
            </a:r>
            <a:endParaRPr lang="en-US" dirty="0" smtClean="0"/>
          </a:p>
          <a:p>
            <a:r>
              <a:rPr lang="en-US" dirty="0" smtClean="0"/>
              <a:t>-- </a:t>
            </a:r>
            <a:r>
              <a:rPr lang="en-US" dirty="0"/>
              <a:t>Adapted from Jane Ayres, OT </a:t>
            </a:r>
          </a:p>
        </p:txBody>
      </p:sp>
      <p:pic>
        <p:nvPicPr>
          <p:cNvPr id="1034" name="Picture 10" descr="http://o.aolcdn.com/dims-shared/dims3/GLOB/legacy_thumbnail/750x422/quality/95/http:/www.blogcdn.com/slideshows/images/slides/275/793/6/S2757936/slug/l/rush-hour-traffic-in-seattle-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39155" y="2084832"/>
            <a:ext cx="5003515" cy="369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107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6" name="Shape 306"/>
          <p:cNvSpPr>
            <a:spLocks noGrp="1"/>
          </p:cNvSpPr>
          <p:nvPr>
            <p:ph type="title"/>
          </p:nvPr>
        </p:nvSpPr>
        <p:spPr>
          <a:prstGeom prst="rect">
            <a:avLst/>
          </a:prstGeom>
        </p:spPr>
        <p:txBody>
          <a:bodyPr/>
          <a:lstStyle/>
          <a:p>
            <a:r>
              <a:rPr lang="en-US" dirty="0" err="1" smtClean="0"/>
              <a:t>Asd</a:t>
            </a:r>
            <a:r>
              <a:rPr lang="en-US" dirty="0" smtClean="0"/>
              <a:t>:  </a:t>
            </a:r>
            <a:r>
              <a:rPr dirty="0" smtClean="0"/>
              <a:t>Communication</a:t>
            </a:r>
            <a:endParaRPr dirty="0"/>
          </a:p>
        </p:txBody>
      </p:sp>
      <p:sp>
        <p:nvSpPr>
          <p:cNvPr id="307" name="Shape 307"/>
          <p:cNvSpPr>
            <a:spLocks noGrp="1"/>
          </p:cNvSpPr>
          <p:nvPr>
            <p:ph idx="1"/>
          </p:nvPr>
        </p:nvSpPr>
        <p:spPr>
          <a:xfrm>
            <a:off x="1024128" y="1808922"/>
            <a:ext cx="9720073" cy="4406348"/>
          </a:xfrm>
          <a:prstGeom prst="rect">
            <a:avLst/>
          </a:prstGeom>
        </p:spPr>
        <p:txBody>
          <a:bodyPr>
            <a:normAutofit/>
          </a:bodyPr>
          <a:lstStyle/>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Language may be slow to develop</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Speech may be delayed, or there may be no speech at all</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be no effort to use nonverbal communication (pointing and gesturing)</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use fewer gestures, and those they use are limited in function</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struggle to receptively or expressively label places, people, objects</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If verbal, might not know how to start, sustain, or end conversations</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frequently use echolalia (repeating words of others), which may also be delayed</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Content and grammar may be delayed, while speech skills might not be delayed</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display unusual tone of voice (e.g. monotone, robotic, or high pitch)</a:t>
            </a:r>
          </a:p>
        </p:txBody>
      </p:sp>
    </p:spTree>
    <p:extLst>
      <p:ext uri="{BB962C8B-B14F-4D97-AF65-F5344CB8AC3E}">
        <p14:creationId xmlns:p14="http://schemas.microsoft.com/office/powerpoint/2010/main" val="40859985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9" name="Shape 309"/>
          <p:cNvSpPr>
            <a:spLocks noGrp="1"/>
          </p:cNvSpPr>
          <p:nvPr>
            <p:ph type="title"/>
          </p:nvPr>
        </p:nvSpPr>
        <p:spPr>
          <a:prstGeom prst="rect">
            <a:avLst/>
          </a:prstGeom>
        </p:spPr>
        <p:txBody>
          <a:bodyPr/>
          <a:lstStyle/>
          <a:p>
            <a:r>
              <a:rPr lang="en-US" dirty="0" err="1" smtClean="0"/>
              <a:t>Asd</a:t>
            </a:r>
            <a:r>
              <a:rPr lang="en-US" dirty="0" smtClean="0"/>
              <a:t>:  </a:t>
            </a:r>
            <a:r>
              <a:rPr dirty="0" smtClean="0"/>
              <a:t>Communication</a:t>
            </a:r>
            <a:endParaRPr dirty="0"/>
          </a:p>
        </p:txBody>
      </p:sp>
      <p:sp>
        <p:nvSpPr>
          <p:cNvPr id="310" name="Shape 310"/>
          <p:cNvSpPr>
            <a:spLocks noGrp="1"/>
          </p:cNvSpPr>
          <p:nvPr>
            <p:ph idx="1"/>
          </p:nvPr>
        </p:nvSpPr>
        <p:spPr>
          <a:xfrm>
            <a:off x="1024128" y="2084832"/>
            <a:ext cx="9720073" cy="4023360"/>
          </a:xfrm>
          <a:prstGeom prst="rect">
            <a:avLst/>
          </a:prstGeom>
        </p:spPr>
        <p:txBody>
          <a:bodyPr numCol="2">
            <a:normAutofit/>
          </a:bodyPr>
          <a:lstStyle/>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have a rigid understanding of words, and have difficulty with the concept that objects can have more than one name</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Less likely to share experiences</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Less likely to make bids for social attention (e.g. “Watch me!”)</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reverse pronouns</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not respond to name consistently</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endParaRPr lang="en-US" sz="1900" dirty="0" smtClean="0"/>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smtClean="0"/>
              <a:t>Might </a:t>
            </a:r>
            <a:r>
              <a:rPr sz="1900" dirty="0"/>
              <a:t>not be able to express wants and needs</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not follow directions</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appear not to hear at times</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not point or wave “bye-bye”</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May not accurately interpret puns, sarcasm, idioms, etc.</a:t>
            </a:r>
          </a:p>
          <a:p>
            <a:pPr marL="223234" indent="-223234" defTabSz="321457">
              <a:lnSpc>
                <a:spcPts val="3164"/>
              </a:lnSpc>
              <a:spcBef>
                <a:spcPts val="0"/>
              </a:spcBef>
              <a:buChar char="•"/>
              <a:tabLst>
                <a:tab pos="98223" algn="l"/>
                <a:tab pos="321457" algn="l"/>
              </a:tabLst>
              <a:defRPr sz="2600">
                <a:solidFill>
                  <a:srgbClr val="000000"/>
                </a:solidFill>
                <a:latin typeface="Times"/>
                <a:ea typeface="Times"/>
                <a:cs typeface="Times"/>
                <a:sym typeface="Times"/>
              </a:defRPr>
            </a:pPr>
            <a:r>
              <a:rPr sz="1900" dirty="0"/>
              <a:t>Less likely to make comments (e.g. “Look at that”), or ask questions (“What’s your name?”)</a:t>
            </a:r>
          </a:p>
        </p:txBody>
      </p:sp>
    </p:spTree>
    <p:extLst>
      <p:ext uri="{BB962C8B-B14F-4D97-AF65-F5344CB8AC3E}">
        <p14:creationId xmlns:p14="http://schemas.microsoft.com/office/powerpoint/2010/main" val="183256033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12" name="Shape 312"/>
          <p:cNvSpPr>
            <a:spLocks noGrp="1"/>
          </p:cNvSpPr>
          <p:nvPr>
            <p:ph type="title"/>
          </p:nvPr>
        </p:nvSpPr>
        <p:spPr>
          <a:prstGeom prst="rect">
            <a:avLst/>
          </a:prstGeom>
        </p:spPr>
        <p:txBody>
          <a:bodyPr/>
          <a:lstStyle/>
          <a:p>
            <a:r>
              <a:rPr lang="en-US" dirty="0" err="1" smtClean="0"/>
              <a:t>Asd</a:t>
            </a:r>
            <a:r>
              <a:rPr lang="en-US" dirty="0" smtClean="0"/>
              <a:t>:  </a:t>
            </a:r>
            <a:r>
              <a:rPr dirty="0" smtClean="0"/>
              <a:t>Socialization</a:t>
            </a:r>
            <a:endParaRPr dirty="0"/>
          </a:p>
        </p:txBody>
      </p:sp>
      <p:sp>
        <p:nvSpPr>
          <p:cNvPr id="313" name="Shape 313"/>
          <p:cNvSpPr>
            <a:spLocks noGrp="1"/>
          </p:cNvSpPr>
          <p:nvPr>
            <p:ph idx="1"/>
          </p:nvPr>
        </p:nvSpPr>
        <p:spPr>
          <a:xfrm>
            <a:off x="1024128" y="1782417"/>
            <a:ext cx="9720073" cy="4023360"/>
          </a:xfrm>
          <a:prstGeom prst="rect">
            <a:avLst/>
          </a:prstGeom>
        </p:spPr>
        <p:txBody>
          <a:bodyPr numCol="2">
            <a:normAutofit/>
          </a:bodyPr>
          <a:lstStyle/>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Difficulties sharing emotions, understanding how others think and feel, and holding a conversation</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Eye contact may not be as frequent or last as long as in other children</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not appear to notice others and seems to tune people out</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Often do not build relationships with others their age at a developmental level expected</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endParaRPr lang="en-US" sz="1800" dirty="0" smtClean="0"/>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smtClean="0"/>
              <a:t>Rarely </a:t>
            </a:r>
            <a:r>
              <a:rPr sz="1800" dirty="0"/>
              <a:t>share attention with others, such as by showing something, pointing, or pointing out interests or accomplishments</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May be overly active, uncooperative, or resistant</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Does not know how to play with toys the way they were intended</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Seems to be in his / her “own world”</a:t>
            </a:r>
          </a:p>
          <a:p>
            <a:pPr defTabSz="321457">
              <a:lnSpc>
                <a:spcPts val="3164"/>
              </a:lnSpc>
              <a:spcBef>
                <a:spcPts val="0"/>
              </a:spcBef>
              <a:buSzTx/>
              <a:buFont typeface="Arial" charset="0"/>
              <a:buChar char="•"/>
              <a:tabLst>
                <a:tab pos="98223" algn="l"/>
                <a:tab pos="321457" algn="l"/>
              </a:tabLst>
              <a:defRPr sz="2600">
                <a:solidFill>
                  <a:srgbClr val="000000"/>
                </a:solidFill>
                <a:latin typeface="Times"/>
                <a:ea typeface="Times"/>
                <a:cs typeface="Times"/>
                <a:sym typeface="Times"/>
              </a:defRPr>
            </a:pPr>
            <a:r>
              <a:rPr sz="1800" dirty="0"/>
              <a:t>Is not interested in other children</a:t>
            </a:r>
          </a:p>
        </p:txBody>
      </p:sp>
    </p:spTree>
    <p:extLst>
      <p:ext uri="{BB962C8B-B14F-4D97-AF65-F5344CB8AC3E}">
        <p14:creationId xmlns:p14="http://schemas.microsoft.com/office/powerpoint/2010/main" val="861231908"/>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15" name="Shape 315"/>
          <p:cNvSpPr>
            <a:spLocks noGrp="1"/>
          </p:cNvSpPr>
          <p:nvPr>
            <p:ph type="title"/>
          </p:nvPr>
        </p:nvSpPr>
        <p:spPr>
          <a:prstGeom prst="rect">
            <a:avLst/>
          </a:prstGeom>
        </p:spPr>
        <p:txBody>
          <a:bodyPr/>
          <a:lstStyle/>
          <a:p>
            <a:r>
              <a:rPr lang="en-US" dirty="0" err="1" smtClean="0"/>
              <a:t>Asd</a:t>
            </a:r>
            <a:r>
              <a:rPr lang="en-US" dirty="0" smtClean="0"/>
              <a:t>:  </a:t>
            </a:r>
            <a:r>
              <a:rPr dirty="0" smtClean="0"/>
              <a:t>Socialization</a:t>
            </a:r>
            <a:endParaRPr dirty="0"/>
          </a:p>
        </p:txBody>
      </p:sp>
      <p:sp>
        <p:nvSpPr>
          <p:cNvPr id="316" name="Shape 316"/>
          <p:cNvSpPr>
            <a:spLocks noGrp="1"/>
          </p:cNvSpPr>
          <p:nvPr>
            <p:ph idx="1"/>
          </p:nvPr>
        </p:nvSpPr>
        <p:spPr>
          <a:xfrm>
            <a:off x="1024128" y="1928191"/>
            <a:ext cx="9720073" cy="4023360"/>
          </a:xfrm>
          <a:prstGeom prst="rect">
            <a:avLst/>
          </a:prstGeom>
        </p:spPr>
        <p:txBody>
          <a:bodyPr numCol="2">
            <a:normAutofit/>
          </a:bodyPr>
          <a:lstStyle/>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Does not demonstrate emotional reciprocity (taking turns)</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Infrequently take turns in play or conversation</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Rarely imitate the actions of others in play or otherwise</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May not respond to own name</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May seem lonely</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endParaRPr lang="en-US" sz="1800" dirty="0" smtClean="0"/>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endParaRPr lang="en-US" sz="1800" dirty="0"/>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smtClean="0"/>
              <a:t>Difficulty </a:t>
            </a:r>
            <a:r>
              <a:rPr sz="1800" dirty="0"/>
              <a:t>in making and maintaining friendships</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Does not consistently smile when smiled at</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May seem to prefer to play alone</a:t>
            </a:r>
          </a:p>
          <a:p>
            <a:pPr marL="223234" indent="-223234" defTabSz="321457">
              <a:lnSpc>
                <a:spcPts val="3305"/>
              </a:lnSpc>
              <a:spcBef>
                <a:spcPts val="0"/>
              </a:spcBef>
              <a:buChar char="•"/>
              <a:tabLst>
                <a:tab pos="98223" algn="l"/>
                <a:tab pos="321457" algn="l"/>
              </a:tabLst>
              <a:defRPr sz="2800">
                <a:solidFill>
                  <a:srgbClr val="000000"/>
                </a:solidFill>
                <a:latin typeface="Times"/>
                <a:ea typeface="Times"/>
                <a:cs typeface="Times"/>
                <a:sym typeface="Times"/>
              </a:defRPr>
            </a:pPr>
            <a:r>
              <a:rPr sz="1800" dirty="0"/>
              <a:t>May have difficulty with imaginative/pretend play</a:t>
            </a:r>
          </a:p>
        </p:txBody>
      </p:sp>
    </p:spTree>
    <p:extLst>
      <p:ext uri="{BB962C8B-B14F-4D97-AF65-F5344CB8AC3E}">
        <p14:creationId xmlns:p14="http://schemas.microsoft.com/office/powerpoint/2010/main" val="68489697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18" name="Shape 318"/>
          <p:cNvSpPr>
            <a:spLocks noGrp="1"/>
          </p:cNvSpPr>
          <p:nvPr>
            <p:ph type="title"/>
          </p:nvPr>
        </p:nvSpPr>
        <p:spPr>
          <a:prstGeom prst="rect">
            <a:avLst/>
          </a:prstGeom>
        </p:spPr>
        <p:txBody>
          <a:bodyPr/>
          <a:lstStyle/>
          <a:p>
            <a:r>
              <a:t>Stereotypical Behaviors</a:t>
            </a:r>
          </a:p>
        </p:txBody>
      </p:sp>
      <p:sp>
        <p:nvSpPr>
          <p:cNvPr id="319" name="Shape 319"/>
          <p:cNvSpPr>
            <a:spLocks noGrp="1"/>
          </p:cNvSpPr>
          <p:nvPr>
            <p:ph idx="1"/>
          </p:nvPr>
        </p:nvSpPr>
        <p:spPr>
          <a:xfrm>
            <a:off x="823688" y="1899302"/>
            <a:ext cx="10492011" cy="4183446"/>
          </a:xfrm>
          <a:prstGeom prst="rect">
            <a:avLst/>
          </a:prstGeom>
        </p:spPr>
        <p:txBody>
          <a:bodyPr numCol="2">
            <a:normAutofit/>
          </a:bodyPr>
          <a:lstStyle/>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have an unusually strong or focused interest or fixation (such as a television program, certain toys, or games)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repeat words, questions, or phrases and cannot move on to other topics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repeat certain actions and get “stuck” doing the same things over and over and cannot move on to other things (e.g. closing doors, flicking lights)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obsessively follow daily routines or schedules and be unable or unwilling to be flexible in changing these routines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have a difficult time transitioning to a different activity</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express high levels of anxiety regarding specific objects or events (e.g. weather events, specific machines)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play in repetitive ways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sz="1800" dirty="0"/>
              <a:t>May demonstrate repetitive body or other motor movements, such as spinning, rocking, or finger </a:t>
            </a:r>
            <a:r>
              <a:rPr sz="1800" dirty="0" smtClean="0"/>
              <a:t>flicking</a:t>
            </a:r>
            <a:endParaRPr sz="1800" dirty="0"/>
          </a:p>
        </p:txBody>
      </p:sp>
    </p:spTree>
    <p:extLst>
      <p:ext uri="{BB962C8B-B14F-4D97-AF65-F5344CB8AC3E}">
        <p14:creationId xmlns:p14="http://schemas.microsoft.com/office/powerpoint/2010/main" val="55112771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1" name="Shape 321"/>
          <p:cNvSpPr>
            <a:spLocks noGrp="1"/>
          </p:cNvSpPr>
          <p:nvPr>
            <p:ph type="title"/>
          </p:nvPr>
        </p:nvSpPr>
        <p:spPr>
          <a:prstGeom prst="rect">
            <a:avLst/>
          </a:prstGeom>
        </p:spPr>
        <p:txBody>
          <a:bodyPr/>
          <a:lstStyle/>
          <a:p>
            <a:r>
              <a:rPr lang="en-US" dirty="0" err="1" smtClean="0"/>
              <a:t>Asd</a:t>
            </a:r>
            <a:r>
              <a:rPr lang="en-US" dirty="0" smtClean="0"/>
              <a:t>:  </a:t>
            </a:r>
            <a:r>
              <a:rPr dirty="0" smtClean="0"/>
              <a:t>Stereotypical </a:t>
            </a:r>
            <a:r>
              <a:rPr dirty="0"/>
              <a:t>Behavior</a:t>
            </a:r>
          </a:p>
        </p:txBody>
      </p:sp>
      <p:sp>
        <p:nvSpPr>
          <p:cNvPr id="322" name="Shape 322"/>
          <p:cNvSpPr>
            <a:spLocks noGrp="1"/>
          </p:cNvSpPr>
          <p:nvPr>
            <p:ph idx="1"/>
          </p:nvPr>
        </p:nvSpPr>
        <p:spPr>
          <a:xfrm>
            <a:off x="622852" y="1961322"/>
            <a:ext cx="11012557" cy="4611756"/>
          </a:xfrm>
          <a:prstGeom prst="rect">
            <a:avLst/>
          </a:prstGeom>
        </p:spPr>
        <p:txBody>
          <a:bodyPr numCol="2">
            <a:normAutofit fontScale="92500"/>
          </a:bodyPr>
          <a:lstStyle/>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demonstrate increased sensitivity to visual and / or auditory stimulation</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seek out additional sensory stimulation in atypical ways (e.g. licking objects, eating non-foods, smelling objects, closing one eye to gaze at object)</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resist certain food groups or food textures</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spend a lot of time lining things up or putting things in piles or rows</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have odd movement patterns</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endParaRPr lang="en-US" sz="1800" dirty="0" smtClean="0"/>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endParaRPr lang="en-US" sz="1800" dirty="0"/>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smtClean="0"/>
              <a:t>May </a:t>
            </a:r>
            <a:r>
              <a:rPr sz="1800" dirty="0"/>
              <a:t>seem very independent for his/her age</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seem to do things “early” compared to other children</a:t>
            </a:r>
          </a:p>
          <a:p>
            <a:pPr marL="223234" indent="-223234" defTabSz="321457">
              <a:lnSpc>
                <a:spcPts val="2953"/>
              </a:lnSpc>
              <a:spcBef>
                <a:spcPts val="0"/>
              </a:spcBef>
              <a:buChar char="•"/>
              <a:tabLst>
                <a:tab pos="98223" algn="l"/>
                <a:tab pos="321457" algn="l"/>
              </a:tabLst>
              <a:defRPr sz="2400">
                <a:solidFill>
                  <a:srgbClr val="000000"/>
                </a:solidFill>
                <a:latin typeface="Times"/>
                <a:ea typeface="Times"/>
                <a:cs typeface="Times"/>
                <a:sym typeface="Times"/>
              </a:defRPr>
            </a:pPr>
            <a:r>
              <a:rPr sz="1800" dirty="0"/>
              <a:t>May walk on his / her toes</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lang="en-US" sz="1800" dirty="0" smtClean="0"/>
              <a:t>  </a:t>
            </a:r>
            <a:r>
              <a:rPr sz="1800" dirty="0" smtClean="0"/>
              <a:t>May </a:t>
            </a:r>
            <a:r>
              <a:rPr sz="1800" dirty="0"/>
              <a:t>display tantrums that are atypical in terms of frequency, intensity, and / or </a:t>
            </a:r>
            <a:r>
              <a:rPr sz="1800" dirty="0" smtClean="0"/>
              <a:t>duration</a:t>
            </a:r>
            <a:r>
              <a:rPr lang="en-US" sz="1800" dirty="0"/>
              <a:t>May show intense interest in parts of objects, as opposed to using an entire toy or object</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lang="en-US" sz="1800" dirty="0" smtClean="0"/>
              <a:t>  May </a:t>
            </a:r>
            <a:r>
              <a:rPr lang="en-US" sz="1800" dirty="0"/>
              <a:t>have movements that result in self-injury, such as scratching eyes, skin picking, biting hands, and head banging</a:t>
            </a:r>
          </a:p>
          <a:p>
            <a:pPr defTabSz="321457">
              <a:lnSpc>
                <a:spcPts val="2953"/>
              </a:lnSpc>
              <a:spcBef>
                <a:spcPts val="0"/>
              </a:spcBef>
              <a:buSzTx/>
              <a:buFont typeface="Arial" charset="0"/>
              <a:buChar char="•"/>
              <a:tabLst>
                <a:tab pos="98223" algn="l"/>
                <a:tab pos="321457" algn="l"/>
              </a:tabLst>
              <a:defRPr sz="2400">
                <a:solidFill>
                  <a:srgbClr val="000000"/>
                </a:solidFill>
                <a:latin typeface="Times"/>
                <a:ea typeface="Times"/>
                <a:cs typeface="Times"/>
                <a:sym typeface="Times"/>
              </a:defRPr>
            </a:pPr>
            <a:r>
              <a:rPr lang="en-US" sz="1800" dirty="0" smtClean="0"/>
              <a:t>  May </a:t>
            </a:r>
            <a:r>
              <a:rPr lang="en-US" sz="1800" dirty="0"/>
              <a:t>demonstrate increased sensitivity to certain textures, tastes, and smells</a:t>
            </a:r>
          </a:p>
          <a:p>
            <a:pPr defTabSz="321457">
              <a:lnSpc>
                <a:spcPts val="2953"/>
              </a:lnSpc>
              <a:spcBef>
                <a:spcPts val="0"/>
              </a:spcBef>
              <a:buFont typeface="Arial" charset="0"/>
              <a:buChar char="•"/>
              <a:tabLst>
                <a:tab pos="98223" algn="l"/>
                <a:tab pos="321457" algn="l"/>
              </a:tabLst>
              <a:defRPr sz="2400">
                <a:solidFill>
                  <a:srgbClr val="000000"/>
                </a:solidFill>
                <a:latin typeface="Times"/>
                <a:ea typeface="Times"/>
                <a:cs typeface="Times"/>
                <a:sym typeface="Times"/>
              </a:defRPr>
            </a:pPr>
            <a:endParaRPr sz="1800" dirty="0"/>
          </a:p>
        </p:txBody>
      </p:sp>
    </p:spTree>
    <p:extLst>
      <p:ext uri="{BB962C8B-B14F-4D97-AF65-F5344CB8AC3E}">
        <p14:creationId xmlns:p14="http://schemas.microsoft.com/office/powerpoint/2010/main" val="70648607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err="1" smtClean="0"/>
              <a:t>MiSSIONARY</a:t>
            </a:r>
            <a:r>
              <a:rPr lang="en-US" dirty="0" smtClean="0"/>
              <a:t> </a:t>
            </a:r>
            <a:r>
              <a:rPr lang="en-US" dirty="0" smtClean="0"/>
              <a:t>families have unique needs</a:t>
            </a:r>
            <a:endParaRPr lang="en-US" dirty="0"/>
          </a:p>
        </p:txBody>
      </p:sp>
      <p:sp>
        <p:nvSpPr>
          <p:cNvPr id="15" name="Content Placeholder 14"/>
          <p:cNvSpPr>
            <a:spLocks noGrp="1"/>
          </p:cNvSpPr>
          <p:nvPr>
            <p:ph idx="1"/>
          </p:nvPr>
        </p:nvSpPr>
        <p: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lstStyle/>
          <a:p>
            <a:pPr>
              <a:buFont typeface="Arial" charset="0"/>
              <a:buChar char="•"/>
            </a:pPr>
            <a:r>
              <a:rPr lang="en-US" sz="3200" dirty="0" smtClean="0"/>
              <a:t>Location</a:t>
            </a:r>
          </a:p>
          <a:p>
            <a:pPr>
              <a:buFont typeface="Arial" charset="0"/>
              <a:buChar char="•"/>
            </a:pPr>
            <a:r>
              <a:rPr lang="en-US" sz="3200" dirty="0" smtClean="0"/>
              <a:t>Frequent Moves</a:t>
            </a:r>
          </a:p>
          <a:p>
            <a:pPr>
              <a:buFont typeface="Arial" charset="0"/>
              <a:buChar char="•"/>
            </a:pPr>
            <a:r>
              <a:rPr lang="en-US" sz="3200" dirty="0" smtClean="0"/>
              <a:t>Relationships</a:t>
            </a:r>
          </a:p>
          <a:p>
            <a:pPr>
              <a:buFont typeface="Arial" charset="0"/>
              <a:buChar char="•"/>
            </a:pPr>
            <a:r>
              <a:rPr lang="en-US" sz="3200" dirty="0" smtClean="0"/>
              <a:t>Poor Continuity of Service</a:t>
            </a:r>
          </a:p>
          <a:p>
            <a:pPr>
              <a:buFont typeface="Arial" charset="0"/>
              <a:buChar char="•"/>
            </a:pPr>
            <a:r>
              <a:rPr lang="en-US" sz="3200" dirty="0" smtClean="0"/>
              <a:t>Support</a:t>
            </a:r>
          </a:p>
          <a:p>
            <a:pPr>
              <a:buFont typeface="Arial" charset="0"/>
              <a:buChar char="•"/>
            </a:pPr>
            <a:r>
              <a:rPr lang="en-US" sz="3200" dirty="0" smtClean="0"/>
              <a:t>Resources</a:t>
            </a:r>
          </a:p>
          <a:p>
            <a:pPr>
              <a:buFont typeface="Arial" charset="0"/>
              <a:buChar char="•"/>
            </a:pPr>
            <a:endParaRPr lang="en-US" dirty="0"/>
          </a:p>
        </p:txBody>
      </p:sp>
    </p:spTree>
    <p:extLst>
      <p:ext uri="{BB962C8B-B14F-4D97-AF65-F5344CB8AC3E}">
        <p14:creationId xmlns:p14="http://schemas.microsoft.com/office/powerpoint/2010/main" val="866915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5345" y="426190"/>
            <a:ext cx="9720072" cy="14996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smtClean="0"/>
              <a:t>Important thoughts</a:t>
            </a:r>
            <a:endParaRPr lang="en-US" dirty="0"/>
          </a:p>
        </p:txBody>
      </p:sp>
      <p:sp>
        <p:nvSpPr>
          <p:cNvPr id="5" name="Content Placeholder 4"/>
          <p:cNvSpPr>
            <a:spLocks noGrp="1"/>
          </p:cNvSpPr>
          <p:nvPr>
            <p:ph idx="1"/>
          </p:nvPr>
        </p:nvSpPr>
        <p:spPr>
          <a:xfrm>
            <a:off x="825344" y="2299252"/>
            <a:ext cx="9720073" cy="402336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lstStyle/>
          <a:p>
            <a:pPr>
              <a:buFont typeface="Arial" charset="0"/>
              <a:buChar char="•"/>
            </a:pPr>
            <a:r>
              <a:rPr lang="en-US" dirty="0" smtClean="0"/>
              <a:t>Parents will often ‘grieve’ a diagnosis given to their child</a:t>
            </a:r>
          </a:p>
          <a:p>
            <a:pPr>
              <a:buFont typeface="Arial" charset="0"/>
              <a:buChar char="•"/>
            </a:pPr>
            <a:r>
              <a:rPr lang="en-US" dirty="0" smtClean="0"/>
              <a:t>Support for the normal process of acceptance is important</a:t>
            </a:r>
          </a:p>
          <a:p>
            <a:pPr>
              <a:buFont typeface="Arial" charset="0"/>
              <a:buChar char="•"/>
            </a:pPr>
            <a:r>
              <a:rPr lang="en-US" dirty="0" smtClean="0"/>
              <a:t>Fathers (especially) have a difficult time accepting diagnosis</a:t>
            </a:r>
          </a:p>
          <a:p>
            <a:pPr>
              <a:buFont typeface="Arial" charset="0"/>
              <a:buChar char="•"/>
            </a:pPr>
            <a:r>
              <a:rPr lang="en-US" dirty="0" smtClean="0"/>
              <a:t>Military families often feel alone or separated from support</a:t>
            </a:r>
          </a:p>
          <a:p>
            <a:pPr>
              <a:buFont typeface="Arial" charset="0"/>
              <a:buChar char="•"/>
            </a:pPr>
            <a:r>
              <a:rPr lang="en-US" dirty="0" smtClean="0"/>
              <a:t>Once the process of evaluation has started, try to include both parents as much as possible</a:t>
            </a:r>
          </a:p>
          <a:p>
            <a:pPr>
              <a:buFont typeface="Arial" charset="0"/>
              <a:buChar char="•"/>
            </a:pPr>
            <a:r>
              <a:rPr lang="en-US" dirty="0" smtClean="0"/>
              <a:t>Speak frankly about the importance of follow through with recommended services</a:t>
            </a:r>
          </a:p>
          <a:p>
            <a:pPr>
              <a:buFont typeface="Arial" charset="0"/>
              <a:buChar char="•"/>
            </a:pPr>
            <a:r>
              <a:rPr lang="en-US" dirty="0" smtClean="0"/>
              <a:t>Home programming is vital (Resources – ECHO, grants – </a:t>
            </a:r>
            <a:r>
              <a:rPr lang="en-US" dirty="0" err="1" smtClean="0"/>
              <a:t>etc</a:t>
            </a:r>
            <a:r>
              <a:rPr lang="en-US" dirty="0" smtClean="0"/>
              <a:t>)</a:t>
            </a:r>
            <a:endParaRPr lang="en-US" dirty="0"/>
          </a:p>
        </p:txBody>
      </p:sp>
    </p:spTree>
    <p:extLst>
      <p:ext uri="{BB962C8B-B14F-4D97-AF65-F5344CB8AC3E}">
        <p14:creationId xmlns:p14="http://schemas.microsoft.com/office/powerpoint/2010/main" val="1222508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4" name="Shape 324"/>
          <p:cNvSpPr>
            <a:spLocks noGrp="1"/>
          </p:cNvSpPr>
          <p:nvPr>
            <p:ph type="title"/>
          </p:nvPr>
        </p:nvSpPr>
        <p:spPr>
          <a:xfrm>
            <a:off x="825346" y="492451"/>
            <a:ext cx="9720072" cy="14996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dirty="0"/>
              <a:t>Who Can Help?</a:t>
            </a:r>
          </a:p>
        </p:txBody>
      </p:sp>
      <p:sp>
        <p:nvSpPr>
          <p:cNvPr id="325" name="Shape 325"/>
          <p:cNvSpPr>
            <a:spLocks noGrp="1"/>
          </p:cNvSpPr>
          <p:nvPr>
            <p:ph idx="1"/>
          </p:nvPr>
        </p:nvSpPr>
        <p:spPr>
          <a:xfrm>
            <a:off x="825345" y="2272748"/>
            <a:ext cx="9720073" cy="402336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pPr marL="553621"/>
            <a:r>
              <a:rPr sz="2800" b="1" dirty="0"/>
              <a:t>Primary Care Doctor</a:t>
            </a:r>
            <a:r>
              <a:rPr sz="2800" dirty="0"/>
              <a:t> (PCP):</a:t>
            </a:r>
          </a:p>
          <a:p>
            <a:pPr marL="821502" lvl="1"/>
            <a:r>
              <a:rPr sz="2800" dirty="0"/>
              <a:t>Refer for developmental/behavioral concerns</a:t>
            </a:r>
          </a:p>
          <a:p>
            <a:pPr marL="821502" lvl="1"/>
            <a:r>
              <a:rPr sz="2800" dirty="0"/>
              <a:t>Can ask for a specific evaluation by OT, ST, PT</a:t>
            </a:r>
          </a:p>
          <a:p>
            <a:pPr marL="821502" lvl="1"/>
            <a:r>
              <a:rPr sz="2800" dirty="0"/>
              <a:t>May refer to a Pediatric specialist such as a Psychiatrist who can administer evaluations</a:t>
            </a:r>
          </a:p>
          <a:p>
            <a:pPr marL="821502" lvl="1"/>
            <a:r>
              <a:rPr sz="2800" dirty="0"/>
              <a:t>May or may not get a diagnosis</a:t>
            </a:r>
          </a:p>
        </p:txBody>
      </p:sp>
    </p:spTree>
    <p:extLst>
      <p:ext uri="{BB962C8B-B14F-4D97-AF65-F5344CB8AC3E}">
        <p14:creationId xmlns:p14="http://schemas.microsoft.com/office/powerpoint/2010/main" val="47434464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27" name="Shape 327"/>
          <p:cNvSpPr>
            <a:spLocks noGrp="1"/>
          </p:cNvSpPr>
          <p:nvPr>
            <p:ph type="title"/>
          </p:nvPr>
        </p:nvSpPr>
        <p:spPr>
          <a:xfrm>
            <a:off x="825345" y="505703"/>
            <a:ext cx="9720072" cy="14996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numCol="1"/>
          <a:lstStyle/>
          <a:p>
            <a:r>
              <a:rPr lang="en-US" dirty="0" smtClean="0"/>
              <a:t>Assistive therapy:  </a:t>
            </a:r>
            <a:r>
              <a:rPr dirty="0" smtClean="0"/>
              <a:t>Who </a:t>
            </a:r>
            <a:r>
              <a:rPr dirty="0"/>
              <a:t>Can Help?</a:t>
            </a:r>
          </a:p>
        </p:txBody>
      </p:sp>
      <p:sp>
        <p:nvSpPr>
          <p:cNvPr id="328" name="Shape 328"/>
          <p:cNvSpPr>
            <a:spLocks noGrp="1"/>
          </p:cNvSpPr>
          <p:nvPr>
            <p:ph idx="1"/>
          </p:nvPr>
        </p:nvSpPr>
        <p:spPr>
          <a:xfrm>
            <a:off x="825345" y="2358887"/>
            <a:ext cx="9720073" cy="433478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numCol="2">
            <a:normAutofit/>
          </a:bodyPr>
          <a:lstStyle/>
          <a:p>
            <a:pPr marL="805081" indent="-342900">
              <a:buFont typeface="Wingdings" charset="2"/>
              <a:buChar char="v"/>
            </a:pPr>
            <a:r>
              <a:rPr lang="en-US" sz="2400" dirty="0" smtClean="0"/>
              <a:t>Physical Therapy</a:t>
            </a:r>
          </a:p>
          <a:p>
            <a:pPr marL="805081" indent="-342900">
              <a:buFont typeface="Wingdings" charset="2"/>
              <a:buChar char="v"/>
            </a:pPr>
            <a:r>
              <a:rPr lang="en-US" sz="2400" dirty="0" smtClean="0"/>
              <a:t>Speech Therapy</a:t>
            </a:r>
          </a:p>
          <a:p>
            <a:pPr marL="805081" indent="-342900">
              <a:buFont typeface="Wingdings" charset="2"/>
              <a:buChar char="v"/>
            </a:pPr>
            <a:r>
              <a:rPr lang="en-US" sz="2400" dirty="0" smtClean="0"/>
              <a:t>Occupational Therapy</a:t>
            </a:r>
          </a:p>
          <a:p>
            <a:pPr marL="805081" indent="-342900">
              <a:buFont typeface="Wingdings" charset="2"/>
              <a:buChar char="v"/>
            </a:pPr>
            <a:r>
              <a:rPr lang="en-US" sz="2400" dirty="0" smtClean="0"/>
              <a:t>Music/Art Therapy</a:t>
            </a:r>
          </a:p>
          <a:p>
            <a:pPr marL="805081" indent="-342900">
              <a:buFont typeface="Wingdings" charset="2"/>
              <a:buChar char="v"/>
            </a:pPr>
            <a:r>
              <a:rPr lang="en-US" sz="2400" dirty="0" smtClean="0"/>
              <a:t>ABA Therapy</a:t>
            </a:r>
          </a:p>
          <a:p>
            <a:pPr marL="805081" indent="-342900">
              <a:buFont typeface="Wingdings" charset="2"/>
              <a:buChar char="v"/>
            </a:pPr>
            <a:r>
              <a:rPr lang="en-US" sz="2400" dirty="0" smtClean="0"/>
              <a:t>Play Therapy</a:t>
            </a:r>
          </a:p>
          <a:p>
            <a:pPr marL="805081" indent="-342900">
              <a:buFont typeface="Wingdings" charset="2"/>
              <a:buChar char="v"/>
            </a:pPr>
            <a:r>
              <a:rPr lang="en-US" sz="2400" dirty="0" smtClean="0"/>
              <a:t>Home Health</a:t>
            </a:r>
          </a:p>
          <a:p>
            <a:pPr marL="805081" indent="-342900">
              <a:buFont typeface="Wingdings" charset="2"/>
              <a:buChar char="v"/>
            </a:pPr>
            <a:r>
              <a:rPr lang="en-US" sz="2400" dirty="0" smtClean="0"/>
              <a:t>Outpatient Clinic (Rehabilitation)</a:t>
            </a:r>
          </a:p>
          <a:p>
            <a:pPr marL="805081" indent="-342900">
              <a:buFont typeface="Wingdings" charset="2"/>
              <a:buChar char="v"/>
            </a:pPr>
            <a:r>
              <a:rPr lang="en-US" sz="2400" dirty="0" smtClean="0"/>
              <a:t>Dietician</a:t>
            </a:r>
          </a:p>
          <a:p>
            <a:pPr marL="805081" indent="-342900">
              <a:buFont typeface="Wingdings" charset="2"/>
              <a:buChar char="v"/>
            </a:pPr>
            <a:r>
              <a:rPr lang="en-US" sz="2400" dirty="0" smtClean="0"/>
              <a:t>Functional Neurology</a:t>
            </a:r>
          </a:p>
          <a:p>
            <a:pPr marL="805081" indent="-342900">
              <a:buFont typeface="Wingdings" charset="2"/>
              <a:buChar char="v"/>
            </a:pPr>
            <a:r>
              <a:rPr lang="en-US" sz="2400" dirty="0" smtClean="0"/>
              <a:t>Academic – Tutors</a:t>
            </a:r>
          </a:p>
          <a:p>
            <a:pPr marL="805081" indent="-342900">
              <a:buFont typeface="Wingdings" charset="2"/>
              <a:buChar char="v"/>
            </a:pPr>
            <a:r>
              <a:rPr lang="en-US" sz="2400" dirty="0" smtClean="0"/>
              <a:t>Academic – Special Learning Centers</a:t>
            </a:r>
          </a:p>
          <a:p>
            <a:pPr marL="805081" indent="-342900">
              <a:buFont typeface="Wingdings" charset="2"/>
              <a:buChar char="v"/>
            </a:pPr>
            <a:r>
              <a:rPr lang="en-US" sz="2400" dirty="0" smtClean="0"/>
              <a:t>Certified Nursing Assistant (CNA)</a:t>
            </a:r>
          </a:p>
          <a:p>
            <a:pPr marL="805081" indent="-342900">
              <a:buFont typeface="Wingdings" charset="2"/>
              <a:buChar char="v"/>
            </a:pPr>
            <a:r>
              <a:rPr lang="en-US" sz="2400" dirty="0" smtClean="0"/>
              <a:t>Support Groups</a:t>
            </a:r>
          </a:p>
          <a:p>
            <a:pPr marL="805081" indent="-342900">
              <a:buFont typeface="Wingdings" charset="2"/>
              <a:buChar char="v"/>
            </a:pPr>
            <a:r>
              <a:rPr lang="en-US" sz="2400" dirty="0" smtClean="0"/>
              <a:t>Homeschooling Options</a:t>
            </a:r>
            <a:endParaRPr sz="2400" dirty="0"/>
          </a:p>
        </p:txBody>
      </p:sp>
    </p:spTree>
    <p:extLst>
      <p:ext uri="{BB962C8B-B14F-4D97-AF65-F5344CB8AC3E}">
        <p14:creationId xmlns:p14="http://schemas.microsoft.com/office/powerpoint/2010/main" val="8512012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processing disorder</a:t>
            </a:r>
            <a:endParaRPr lang="en-US" dirty="0"/>
          </a:p>
        </p:txBody>
      </p:sp>
      <p:sp>
        <p:nvSpPr>
          <p:cNvPr id="4" name="Text Placeholder 3"/>
          <p:cNvSpPr>
            <a:spLocks noGrp="1"/>
          </p:cNvSpPr>
          <p:nvPr>
            <p:ph sz="half" idx="1"/>
          </p:nvPr>
        </p:nvSpPr>
        <p:spPr/>
        <p:txBody>
          <a:bodyPr/>
          <a:lstStyle/>
          <a:p>
            <a:pPr algn="ctr"/>
            <a:r>
              <a:rPr lang="en-US" dirty="0" smtClean="0"/>
              <a:t>“Sam’s Club on Drugs”</a:t>
            </a:r>
            <a:endParaRPr lang="en-US" dirty="0"/>
          </a:p>
        </p:txBody>
      </p:sp>
      <p:pic>
        <p:nvPicPr>
          <p:cNvPr id="2054" name="Picture 6" descr="http://freebies2deals.com/wp-content/uploads/2011/10/freebies2deals-sams-cost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76" y="1748159"/>
            <a:ext cx="10706100" cy="45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14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9" y="397833"/>
            <a:ext cx="9720072" cy="131620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4800" b="1" dirty="0" smtClean="0">
                <a:ea typeface="Al Bayan Plain" charset="-78"/>
                <a:cs typeface="Al Bayan Plain" charset="-78"/>
              </a:rPr>
              <a:t/>
            </a:r>
            <a:br>
              <a:rPr lang="en-US" sz="4800" b="1" dirty="0" smtClean="0">
                <a:ea typeface="Al Bayan Plain" charset="-78"/>
                <a:cs typeface="Al Bayan Plain" charset="-78"/>
              </a:rPr>
            </a:br>
            <a:r>
              <a:rPr lang="en-US" sz="4800" dirty="0" smtClean="0">
                <a:ea typeface="Al Bayan Plain" charset="-78"/>
                <a:cs typeface="Al Bayan Plain" charset="-78"/>
              </a:rPr>
              <a:t>where to start</a:t>
            </a:r>
            <a:endParaRPr lang="en-US" sz="4800" dirty="0">
              <a:ea typeface="Al Bayan Plain" charset="-78"/>
              <a:cs typeface="Al Bayan Plain" charset="-78"/>
            </a:endParaRPr>
          </a:p>
        </p:txBody>
      </p:sp>
      <p:sp>
        <p:nvSpPr>
          <p:cNvPr id="3" name="TextBox 2"/>
          <p:cNvSpPr txBox="1"/>
          <p:nvPr/>
        </p:nvSpPr>
        <p:spPr>
          <a:xfrm>
            <a:off x="675083" y="2038951"/>
            <a:ext cx="10418163" cy="2308324"/>
          </a:xfrm>
          <a:prstGeom prst="rect">
            <a:avLst/>
          </a:prstGeom>
          <a:noFill/>
        </p:spPr>
        <p:txBody>
          <a:bodyPr wrap="square" rtlCol="0">
            <a:spAutoFit/>
          </a:bodyPr>
          <a:lstStyle/>
          <a:p>
            <a:pPr marL="342900" indent="-342900">
              <a:buAutoNum type="arabicPeriod"/>
            </a:pPr>
            <a:r>
              <a:rPr lang="en-US" sz="3600" dirty="0"/>
              <a:t> </a:t>
            </a:r>
            <a:r>
              <a:rPr lang="en-US" sz="3600" dirty="0" smtClean="0">
                <a:latin typeface="+mj-lt"/>
              </a:rPr>
              <a:t>Refer to Primary Care </a:t>
            </a:r>
            <a:r>
              <a:rPr lang="en-US" sz="3600" dirty="0" smtClean="0">
                <a:latin typeface="+mj-lt"/>
              </a:rPr>
              <a:t>Physician (for a diagnosis if needed)</a:t>
            </a:r>
            <a:endParaRPr lang="en-US" sz="3600" dirty="0" smtClean="0">
              <a:latin typeface="+mj-lt"/>
            </a:endParaRPr>
          </a:p>
          <a:p>
            <a:pPr marL="342900" indent="-342900">
              <a:buAutoNum type="arabicPeriod"/>
            </a:pPr>
            <a:r>
              <a:rPr lang="en-US" sz="3600" dirty="0" smtClean="0">
                <a:latin typeface="+mj-lt"/>
              </a:rPr>
              <a:t>  Get team involved – communication between </a:t>
            </a:r>
            <a:r>
              <a:rPr lang="en-US" sz="3600" dirty="0" smtClean="0">
                <a:latin typeface="+mj-lt"/>
              </a:rPr>
              <a:t>parents</a:t>
            </a:r>
            <a:r>
              <a:rPr lang="en-US" sz="3600" dirty="0" smtClean="0">
                <a:latin typeface="+mj-lt"/>
              </a:rPr>
              <a:t>, teachers, therapists</a:t>
            </a:r>
          </a:p>
          <a:p>
            <a:pPr marL="342900" indent="-342900">
              <a:buAutoNum type="arabicPeriod"/>
            </a:pPr>
            <a:r>
              <a:rPr lang="en-US" sz="3600" dirty="0" smtClean="0">
                <a:latin typeface="+mj-lt"/>
              </a:rPr>
              <a:t>  Home Programming – carryover of programming from school to home</a:t>
            </a:r>
            <a:endParaRPr lang="en-US" sz="3600" dirty="0">
              <a:latin typeface="+mj-lt"/>
            </a:endParaRPr>
          </a:p>
        </p:txBody>
      </p:sp>
    </p:spTree>
    <p:extLst>
      <p:ext uri="{BB962C8B-B14F-4D97-AF65-F5344CB8AC3E}">
        <p14:creationId xmlns:p14="http://schemas.microsoft.com/office/powerpoint/2010/main" val="4701427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r>
              <a:rPr lang="en-US" dirty="0" smtClean="0"/>
              <a:t>	</a:t>
            </a:r>
            <a:endParaRPr lang="en-US" dirty="0"/>
          </a:p>
        </p:txBody>
      </p:sp>
      <p:sp>
        <p:nvSpPr>
          <p:cNvPr id="3" name="Content Placeholder 2"/>
          <p:cNvSpPr>
            <a:spLocks noGrp="1"/>
          </p:cNvSpPr>
          <p:nvPr>
            <p:ph idx="1"/>
          </p:nvPr>
        </p:nvSpPr>
        <p:spPr>
          <a:xfrm>
            <a:off x="1024128" y="1775791"/>
            <a:ext cx="9720073" cy="4533569"/>
          </a:xfrm>
        </p:spPr>
        <p:txBody>
          <a:bodyPr>
            <a:normAutofit fontScale="25000" lnSpcReduction="20000"/>
          </a:bodyPr>
          <a:lstStyle/>
          <a:p>
            <a:r>
              <a:rPr lang="en-US" sz="14400" b="1" dirty="0">
                <a:latin typeface="+mj-lt"/>
              </a:rPr>
              <a:t>Sensory Processing Disorders: Information for Families </a:t>
            </a:r>
            <a:r>
              <a:rPr lang="en-US" sz="14400" dirty="0">
                <a:latin typeface="+mj-lt"/>
              </a:rPr>
              <a:t>Compiled by Michael Cheng, Child Psychiatrist and Jennifer </a:t>
            </a:r>
            <a:r>
              <a:rPr lang="en-US" sz="14400" dirty="0" err="1">
                <a:latin typeface="+mj-lt"/>
              </a:rPr>
              <a:t>Boggett-Carsjens</a:t>
            </a:r>
            <a:r>
              <a:rPr lang="en-US" sz="14400" dirty="0">
                <a:latin typeface="+mj-lt"/>
              </a:rPr>
              <a:t>, </a:t>
            </a:r>
            <a:r>
              <a:rPr lang="en-US" sz="14400" dirty="0" smtClean="0">
                <a:latin typeface="+mj-lt"/>
              </a:rPr>
              <a:t>OTR</a:t>
            </a:r>
            <a:endParaRPr lang="en-US" sz="14400" dirty="0">
              <a:latin typeface="+mj-lt"/>
            </a:endParaRPr>
          </a:p>
          <a:p>
            <a:r>
              <a:rPr lang="en-US" sz="14400" b="1" dirty="0" smtClean="0">
                <a:latin typeface="+mj-lt"/>
              </a:rPr>
              <a:t>Understanding Your Child’s Sensory Signals </a:t>
            </a:r>
            <a:r>
              <a:rPr lang="en-US" sz="14400" dirty="0">
                <a:latin typeface="+mj-lt"/>
              </a:rPr>
              <a:t> Angie Voss, </a:t>
            </a:r>
            <a:r>
              <a:rPr lang="en-US" sz="14400" dirty="0" smtClean="0">
                <a:latin typeface="+mj-lt"/>
              </a:rPr>
              <a:t>OTR </a:t>
            </a:r>
            <a:r>
              <a:rPr lang="en-US" sz="14400" dirty="0" smtClean="0">
                <a:latin typeface="+mj-lt"/>
                <a:hlinkClick r:id="rId3"/>
              </a:rPr>
              <a:t>www.asensorylife.com</a:t>
            </a:r>
            <a:r>
              <a:rPr lang="en-US" sz="14400" dirty="0" smtClean="0">
                <a:latin typeface="+mj-lt"/>
              </a:rPr>
              <a:t> </a:t>
            </a:r>
            <a:endParaRPr lang="en-US" sz="14400" dirty="0">
              <a:latin typeface="+mj-lt"/>
            </a:endParaRPr>
          </a:p>
          <a:p>
            <a:r>
              <a:rPr lang="en-US" sz="14400" b="1" dirty="0" smtClean="0">
                <a:latin typeface="+mj-lt"/>
              </a:rPr>
              <a:t>STAR </a:t>
            </a:r>
            <a:r>
              <a:rPr lang="en-US" sz="14400" b="1" dirty="0">
                <a:latin typeface="+mj-lt"/>
              </a:rPr>
              <a:t>Center </a:t>
            </a:r>
            <a:r>
              <a:rPr lang="en-US" sz="14400" dirty="0">
                <a:latin typeface="+mj-lt"/>
                <a:hlinkClick r:id="rId4"/>
              </a:rPr>
              <a:t>http://spdstar.org</a:t>
            </a:r>
            <a:r>
              <a:rPr lang="en-US" sz="14400" dirty="0" smtClean="0">
                <a:latin typeface="+mj-lt"/>
                <a:hlinkClick r:id="rId4"/>
              </a:rPr>
              <a:t>/</a:t>
            </a:r>
            <a:endParaRPr lang="en-US" sz="14400" dirty="0" smtClean="0">
              <a:latin typeface="+mj-lt"/>
            </a:endParaRPr>
          </a:p>
          <a:p>
            <a:r>
              <a:rPr lang="en-US" sz="14400" b="1" dirty="0" smtClean="0">
                <a:latin typeface="+mj-lt"/>
              </a:rPr>
              <a:t>The Alert Program </a:t>
            </a:r>
            <a:r>
              <a:rPr lang="en-US" sz="14400" dirty="0" smtClean="0">
                <a:latin typeface="+mj-lt"/>
                <a:hlinkClick r:id="rId5"/>
              </a:rPr>
              <a:t>www.alertprogram.com</a:t>
            </a:r>
            <a:endParaRPr lang="en-US" sz="14400" dirty="0" smtClean="0">
              <a:latin typeface="+mj-lt"/>
            </a:endParaRPr>
          </a:p>
          <a:p>
            <a:r>
              <a:rPr lang="en-US" sz="14400" b="1" dirty="0" smtClean="0">
                <a:latin typeface="+mj-lt"/>
              </a:rPr>
              <a:t>Zones of Regulation </a:t>
            </a:r>
            <a:r>
              <a:rPr lang="en-US" sz="14400" dirty="0" smtClean="0">
                <a:latin typeface="+mj-lt"/>
                <a:hlinkClick r:id="rId6"/>
              </a:rPr>
              <a:t>www.zonesofregulation.com</a:t>
            </a:r>
            <a:endParaRPr lang="en-US" sz="14400" dirty="0" smtClean="0">
              <a:latin typeface="+mj-lt"/>
            </a:endParaRPr>
          </a:p>
          <a:p>
            <a:endParaRPr lang="en-US" sz="11200" dirty="0" smtClean="0">
              <a:latin typeface="+mj-lt"/>
            </a:endParaRPr>
          </a:p>
          <a:p>
            <a:endParaRPr lang="en-US" dirty="0" smtClean="0"/>
          </a:p>
          <a:p>
            <a:endParaRPr lang="en-US" dirty="0" smtClean="0"/>
          </a:p>
          <a:p>
            <a:endParaRPr lang="en-US" dirty="0"/>
          </a:p>
          <a:p>
            <a:endParaRPr lang="en-US" dirty="0"/>
          </a:p>
          <a:p>
            <a:r>
              <a:rPr lang="en-US" dirty="0"/>
              <a:t> </a:t>
            </a:r>
            <a:endParaRPr lang="en-US" b="1" dirty="0"/>
          </a:p>
        </p:txBody>
      </p:sp>
    </p:spTree>
    <p:extLst>
      <p:ext uri="{BB962C8B-B14F-4D97-AF65-F5344CB8AC3E}">
        <p14:creationId xmlns:p14="http://schemas.microsoft.com/office/powerpoint/2010/main" val="755002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‘diet’</a:t>
            </a:r>
            <a:endParaRPr lang="en-US" dirty="0"/>
          </a:p>
        </p:txBody>
      </p:sp>
      <p:sp>
        <p:nvSpPr>
          <p:cNvPr id="3" name="Text Placeholder 2"/>
          <p:cNvSpPr>
            <a:spLocks noGrp="1"/>
          </p:cNvSpPr>
          <p:nvPr>
            <p:ph type="body" idx="1"/>
          </p:nvPr>
        </p:nvSpPr>
        <p:spPr/>
        <p:txBody>
          <a:bodyPr/>
          <a:lstStyle/>
          <a:p>
            <a:r>
              <a:rPr lang="en-US" dirty="0" smtClean="0"/>
              <a:t>Metabolic ‘Nutrition’			</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156034078"/>
              </p:ext>
            </p:extLst>
          </p:nvPr>
        </p:nvGraphicFramePr>
        <p:xfrm>
          <a:off x="1023938" y="2967038"/>
          <a:ext cx="4754562" cy="334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p:txBody>
          <a:bodyPr/>
          <a:lstStyle/>
          <a:p>
            <a:r>
              <a:rPr lang="en-US" dirty="0" smtClean="0"/>
              <a:t>Sensory ‘Nutrition’</a:t>
            </a:r>
          </a:p>
          <a:p>
            <a:endParaRPr lang="en-US"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858767070"/>
              </p:ext>
            </p:extLst>
          </p:nvPr>
        </p:nvGraphicFramePr>
        <p:xfrm>
          <a:off x="5991225" y="2967038"/>
          <a:ext cx="4754563" cy="3341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721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over-responsivity (Avoider)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Aggression when touched or bumped</a:t>
            </a:r>
          </a:p>
          <a:p>
            <a:pPr>
              <a:buFont typeface="Wingdings" panose="05000000000000000000" pitchFamily="2" charset="2"/>
              <a:buChar char="§"/>
            </a:pPr>
            <a:r>
              <a:rPr lang="en-US" dirty="0" smtClean="0"/>
              <a:t>Avoidance</a:t>
            </a:r>
          </a:p>
          <a:p>
            <a:pPr>
              <a:buFont typeface="Wingdings" panose="05000000000000000000" pitchFamily="2" charset="2"/>
              <a:buChar char="§"/>
            </a:pPr>
            <a:r>
              <a:rPr lang="en-US" dirty="0" smtClean="0"/>
              <a:t>Gets into a lot of fights</a:t>
            </a:r>
          </a:p>
          <a:p>
            <a:pPr>
              <a:buFont typeface="Wingdings" panose="05000000000000000000" pitchFamily="2" charset="2"/>
              <a:buChar char="§"/>
            </a:pPr>
            <a:r>
              <a:rPr lang="en-US" dirty="0" smtClean="0"/>
              <a:t>Picky eater – defensive with new foods</a:t>
            </a:r>
          </a:p>
          <a:p>
            <a:pPr>
              <a:buFont typeface="Wingdings" panose="05000000000000000000" pitchFamily="2" charset="2"/>
              <a:buChar char="§"/>
            </a:pPr>
            <a:r>
              <a:rPr lang="en-US" dirty="0" smtClean="0"/>
              <a:t>Won’t touch different textures (</a:t>
            </a:r>
            <a:r>
              <a:rPr lang="en-US" dirty="0" err="1" smtClean="0"/>
              <a:t>play-doh</a:t>
            </a:r>
            <a:r>
              <a:rPr lang="en-US" dirty="0" smtClean="0"/>
              <a:t>; paint; bubbles)</a:t>
            </a:r>
          </a:p>
          <a:p>
            <a:pPr>
              <a:buFont typeface="Wingdings" panose="05000000000000000000" pitchFamily="2" charset="2"/>
              <a:buChar char="§"/>
            </a:pPr>
            <a:r>
              <a:rPr lang="en-US" dirty="0" smtClean="0"/>
              <a:t>Refuses to let others help with hair, nails – etc. (Self-Care)</a:t>
            </a:r>
          </a:p>
          <a:p>
            <a:pPr>
              <a:buFont typeface="Wingdings" panose="05000000000000000000" pitchFamily="2" charset="2"/>
              <a:buChar char="§"/>
            </a:pPr>
            <a:r>
              <a:rPr lang="en-US" dirty="0" smtClean="0"/>
              <a:t>Refuses to wear certain clothes or textures</a:t>
            </a:r>
          </a:p>
          <a:p>
            <a:pPr>
              <a:buFont typeface="Wingdings" panose="05000000000000000000" pitchFamily="2" charset="2"/>
              <a:buChar char="§"/>
            </a:pPr>
            <a:r>
              <a:rPr lang="en-US" dirty="0" smtClean="0"/>
              <a:t>Withdraws when in a crowd</a:t>
            </a:r>
          </a:p>
          <a:p>
            <a:endParaRPr lang="en-US" dirty="0"/>
          </a:p>
        </p:txBody>
      </p:sp>
    </p:spTree>
    <p:extLst>
      <p:ext uri="{BB962C8B-B14F-4D97-AF65-F5344CB8AC3E}">
        <p14:creationId xmlns:p14="http://schemas.microsoft.com/office/powerpoint/2010/main" val="22353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under-responsivity (Seeker)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Hyperactivity – seeks movement</a:t>
            </a:r>
          </a:p>
          <a:p>
            <a:pPr>
              <a:buFont typeface="Wingdings" panose="05000000000000000000" pitchFamily="2" charset="2"/>
              <a:buChar char="§"/>
            </a:pPr>
            <a:r>
              <a:rPr lang="en-US" dirty="0" smtClean="0"/>
              <a:t>Impulsivity</a:t>
            </a:r>
          </a:p>
          <a:p>
            <a:pPr>
              <a:buFont typeface="Wingdings" panose="05000000000000000000" pitchFamily="2" charset="2"/>
              <a:buChar char="§"/>
            </a:pPr>
            <a:r>
              <a:rPr lang="en-US" dirty="0" smtClean="0"/>
              <a:t>Risk-Taker</a:t>
            </a:r>
          </a:p>
          <a:p>
            <a:pPr>
              <a:buFont typeface="Wingdings" panose="05000000000000000000" pitchFamily="2" charset="2"/>
              <a:buChar char="§"/>
            </a:pPr>
            <a:r>
              <a:rPr lang="en-US" dirty="0" smtClean="0"/>
              <a:t>Decreased response to pain</a:t>
            </a:r>
          </a:p>
          <a:p>
            <a:pPr>
              <a:buFont typeface="Wingdings" panose="05000000000000000000" pitchFamily="2" charset="2"/>
              <a:buChar char="§"/>
            </a:pPr>
            <a:r>
              <a:rPr lang="en-US" dirty="0" smtClean="0"/>
              <a:t>Unable to sit and listen</a:t>
            </a:r>
          </a:p>
          <a:p>
            <a:pPr>
              <a:buFont typeface="Wingdings" panose="05000000000000000000" pitchFamily="2" charset="2"/>
              <a:buChar char="§"/>
            </a:pPr>
            <a:r>
              <a:rPr lang="en-US" dirty="0" smtClean="0"/>
              <a:t>Clumsiness</a:t>
            </a:r>
          </a:p>
          <a:p>
            <a:pPr>
              <a:buFont typeface="Wingdings" panose="05000000000000000000" pitchFamily="2" charset="2"/>
              <a:buChar char="§"/>
            </a:pPr>
            <a:r>
              <a:rPr lang="en-US" dirty="0" smtClean="0"/>
              <a:t>Touches everything</a:t>
            </a:r>
          </a:p>
          <a:p>
            <a:pPr>
              <a:buFont typeface="Wingdings" panose="05000000000000000000" pitchFamily="2" charset="2"/>
              <a:buChar char="§"/>
            </a:pPr>
            <a:r>
              <a:rPr lang="en-US" dirty="0" smtClean="0"/>
              <a:t>Likes spicy, crunchy, carbonated, sour foods</a:t>
            </a:r>
            <a:endParaRPr lang="en-US" dirty="0"/>
          </a:p>
        </p:txBody>
      </p:sp>
    </p:spTree>
    <p:extLst>
      <p:ext uri="{BB962C8B-B14F-4D97-AF65-F5344CB8AC3E}">
        <p14:creationId xmlns:p14="http://schemas.microsoft.com/office/powerpoint/2010/main" val="19288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7" name="Shape 267"/>
          <p:cNvSpPr>
            <a:spLocks noGrp="1"/>
          </p:cNvSpPr>
          <p:nvPr>
            <p:ph type="title"/>
          </p:nvPr>
        </p:nvSpPr>
        <p:spPr>
          <a:prstGeom prst="rect">
            <a:avLst/>
          </a:prstGeom>
        </p:spPr>
        <p:txBody>
          <a:bodyPr/>
          <a:lstStyle/>
          <a:p>
            <a:r>
              <a:rPr lang="en-US" dirty="0" smtClean="0"/>
              <a:t>Motor </a:t>
            </a:r>
            <a:r>
              <a:rPr dirty="0" smtClean="0"/>
              <a:t>Milestones</a:t>
            </a:r>
            <a:endParaRPr dirty="0"/>
          </a:p>
          <a:p>
            <a:r>
              <a:rPr dirty="0"/>
              <a:t>4-6 months</a:t>
            </a:r>
          </a:p>
        </p:txBody>
      </p:sp>
      <p:sp>
        <p:nvSpPr>
          <p:cNvPr id="268" name="Shape 268"/>
          <p:cNvSpPr>
            <a:spLocks noGrp="1"/>
          </p:cNvSpPr>
          <p:nvPr>
            <p:ph idx="1"/>
          </p:nvPr>
        </p:nvSpPr>
        <p:spPr>
          <a:prstGeom prst="rect">
            <a:avLst/>
          </a:prstGeom>
        </p:spPr>
        <p:txBody>
          <a:bodyPr numCol="2">
            <a:noAutofit/>
          </a:bodyPr>
          <a:lstStyle/>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smtClean="0"/>
              <a:t>Uses </a:t>
            </a:r>
            <a:r>
              <a:rPr sz="1700" dirty="0"/>
              <a:t>hands to support self while sitting</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Rolls from back to tummy and tummy to back</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While standing with support, accepts entire weight with legs</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Reaches for nearby toys while on tummy</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While lying on back, reaches both hands to play with feet</a:t>
            </a:r>
          </a:p>
          <a:p>
            <a:pPr defTabSz="321457">
              <a:lnSpc>
                <a:spcPts val="3094"/>
              </a:lnSpc>
              <a:spcBef>
                <a:spcPts val="0"/>
              </a:spcBef>
              <a:buSzTx/>
              <a:buFont typeface="Arial" charset="0"/>
              <a:buChar char="•"/>
              <a:tabLst>
                <a:tab pos="98223" algn="l"/>
                <a:tab pos="321457" algn="l"/>
              </a:tabLst>
              <a:defRPr sz="1600">
                <a:solidFill>
                  <a:srgbClr val="000000"/>
                </a:solidFill>
                <a:latin typeface="Arial"/>
                <a:ea typeface="Arial"/>
                <a:cs typeface="Arial"/>
                <a:sym typeface="Arial"/>
              </a:defRPr>
            </a:pPr>
            <a:r>
              <a:rPr sz="1700" dirty="0"/>
              <a:t>While lying on back, transfers a toy from one hand to the </a:t>
            </a:r>
            <a:r>
              <a:rPr sz="1700" dirty="0" smtClean="0"/>
              <a:t>other</a:t>
            </a:r>
            <a:endParaRPr sz="1700" dirty="0"/>
          </a:p>
        </p:txBody>
      </p:sp>
    </p:spTree>
    <p:extLst>
      <p:ext uri="{BB962C8B-B14F-4D97-AF65-F5344CB8AC3E}">
        <p14:creationId xmlns:p14="http://schemas.microsoft.com/office/powerpoint/2010/main" val="143008019"/>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1623</TotalTime>
  <Words>6786</Words>
  <Application>Microsoft Macintosh PowerPoint</Application>
  <PresentationFormat>Widescreen</PresentationFormat>
  <Paragraphs>525</Paragraphs>
  <Slides>51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Al Bayan Plain</vt:lpstr>
      <vt:lpstr>Calibri</vt:lpstr>
      <vt:lpstr>Times</vt:lpstr>
      <vt:lpstr>Tw Cen MT</vt:lpstr>
      <vt:lpstr>Tw Cen MT Condensed</vt:lpstr>
      <vt:lpstr>Wingdings</vt:lpstr>
      <vt:lpstr>Wingdings 3</vt:lpstr>
      <vt:lpstr>Arial</vt:lpstr>
      <vt:lpstr>Integral</vt:lpstr>
      <vt:lpstr>Pediatric development:   sensory, motor, and neurological milestones</vt:lpstr>
      <vt:lpstr>What is ‘sensory processing’?</vt:lpstr>
      <vt:lpstr>Sensory systems</vt:lpstr>
      <vt:lpstr>The sensory ‘superhighway’</vt:lpstr>
      <vt:lpstr>Sensory processing disorder</vt:lpstr>
      <vt:lpstr>Sensory ‘diet’</vt:lpstr>
      <vt:lpstr>Sensory over-responsivity (Avoider)</vt:lpstr>
      <vt:lpstr>Sensory under-responsivity (Seeker)</vt:lpstr>
      <vt:lpstr>Motor Milestones 4-6 months</vt:lpstr>
      <vt:lpstr>Communication milestones 4-6 months</vt:lpstr>
      <vt:lpstr>Motor Milestones 7-9 months</vt:lpstr>
      <vt:lpstr>Communication milestones 7-9 months </vt:lpstr>
      <vt:lpstr>Motor Milestones 10-12 months</vt:lpstr>
      <vt:lpstr>Communication milestones 10-12 months </vt:lpstr>
      <vt:lpstr>Motor Milestones 13-18 months</vt:lpstr>
      <vt:lpstr>Communication milestones 13-18-months </vt:lpstr>
      <vt:lpstr>Milestones 19-24 months</vt:lpstr>
      <vt:lpstr>Milestones 25-36 months</vt:lpstr>
      <vt:lpstr>Sensory systems</vt:lpstr>
      <vt:lpstr>vision</vt:lpstr>
      <vt:lpstr>Visual:  Red flags and how to help</vt:lpstr>
      <vt:lpstr>hearing</vt:lpstr>
      <vt:lpstr>auditory:  Red flags and how to help</vt:lpstr>
      <vt:lpstr>touch</vt:lpstr>
      <vt:lpstr>tactile:  Red flags and how to help</vt:lpstr>
      <vt:lpstr>smell</vt:lpstr>
      <vt:lpstr>smell:  Red flags and how to help</vt:lpstr>
      <vt:lpstr>movement</vt:lpstr>
      <vt:lpstr>movement:  Red flags and how to help</vt:lpstr>
      <vt:lpstr>Poor movement patterns</vt:lpstr>
      <vt:lpstr>Self-regulation</vt:lpstr>
      <vt:lpstr>Poor self-regulation:  Red flags</vt:lpstr>
      <vt:lpstr>Simple activities to help regulate</vt:lpstr>
      <vt:lpstr>Simple activities to help regulate</vt:lpstr>
      <vt:lpstr>Signs of ADHD</vt:lpstr>
      <vt:lpstr>Adhd: Inattention</vt:lpstr>
      <vt:lpstr>Adhd: Hyperactivity</vt:lpstr>
      <vt:lpstr>Adhd: Impulsivity</vt:lpstr>
      <vt:lpstr>Autism Spectrum Disorder (ASD)</vt:lpstr>
      <vt:lpstr>Asd:  Communication</vt:lpstr>
      <vt:lpstr>Asd:  Communication</vt:lpstr>
      <vt:lpstr>Asd:  Socialization</vt:lpstr>
      <vt:lpstr>Asd:  Socialization</vt:lpstr>
      <vt:lpstr>Stereotypical Behaviors</vt:lpstr>
      <vt:lpstr>Asd:  Stereotypical Behavior</vt:lpstr>
      <vt:lpstr>MiSSIONARY families have unique needs</vt:lpstr>
      <vt:lpstr>Important thoughts</vt:lpstr>
      <vt:lpstr>Who Can Help?</vt:lpstr>
      <vt:lpstr>Assistive therapy:  Who Can Help?</vt:lpstr>
      <vt:lpstr> where to start</vt:lpstr>
      <vt:lpstr>Resources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processing and children</dc:title>
  <dc:creator>Office</dc:creator>
  <cp:lastModifiedBy>Microsoft Office User</cp:lastModifiedBy>
  <cp:revision>44</cp:revision>
  <dcterms:created xsi:type="dcterms:W3CDTF">2015-11-09T15:48:32Z</dcterms:created>
  <dcterms:modified xsi:type="dcterms:W3CDTF">2016-11-11T03:05:45Z</dcterms:modified>
</cp:coreProperties>
</file>