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314" r:id="rId4"/>
    <p:sldId id="264" r:id="rId5"/>
    <p:sldId id="280" r:id="rId6"/>
    <p:sldId id="282" r:id="rId7"/>
    <p:sldId id="283" r:id="rId8"/>
    <p:sldId id="257" r:id="rId9"/>
    <p:sldId id="263" r:id="rId10"/>
    <p:sldId id="261" r:id="rId11"/>
    <p:sldId id="260" r:id="rId12"/>
    <p:sldId id="284" r:id="rId13"/>
    <p:sldId id="285" r:id="rId14"/>
    <p:sldId id="288" r:id="rId15"/>
    <p:sldId id="289" r:id="rId16"/>
    <p:sldId id="290" r:id="rId17"/>
    <p:sldId id="292" r:id="rId18"/>
    <p:sldId id="291" r:id="rId19"/>
    <p:sldId id="293" r:id="rId20"/>
    <p:sldId id="294" r:id="rId21"/>
    <p:sldId id="295" r:id="rId22"/>
    <p:sldId id="296" r:id="rId23"/>
    <p:sldId id="297" r:id="rId24"/>
    <p:sldId id="298" r:id="rId25"/>
    <p:sldId id="299" r:id="rId26"/>
    <p:sldId id="300" r:id="rId27"/>
    <p:sldId id="301" r:id="rId28"/>
    <p:sldId id="258" r:id="rId29"/>
    <p:sldId id="262" r:id="rId30"/>
    <p:sldId id="303" r:id="rId31"/>
    <p:sldId id="304" r:id="rId32"/>
    <p:sldId id="305" r:id="rId33"/>
    <p:sldId id="306" r:id="rId34"/>
    <p:sldId id="307" r:id="rId35"/>
    <p:sldId id="308" r:id="rId36"/>
    <p:sldId id="309" r:id="rId37"/>
    <p:sldId id="310" r:id="rId38"/>
    <p:sldId id="311" r:id="rId39"/>
    <p:sldId id="312" r:id="rId40"/>
    <p:sldId id="313" r:id="rId41"/>
    <p:sldId id="266" r:id="rId42"/>
    <p:sldId id="267" r:id="rId43"/>
    <p:sldId id="302" r:id="rId44"/>
    <p:sldId id="268" r:id="rId45"/>
    <p:sldId id="269" r:id="rId46"/>
    <p:sldId id="315" r:id="rId47"/>
    <p:sldId id="270" r:id="rId48"/>
    <p:sldId id="271" r:id="rId49"/>
    <p:sldId id="274" r:id="rId50"/>
    <p:sldId id="275" r:id="rId51"/>
    <p:sldId id="27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F7045911-AF4E-4590-A6C1-2C9DBB257784}" type="datetimeFigureOut">
              <a:rPr lang="en-US" smtClean="0"/>
              <a:t>11/4/2014</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281186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45911-AF4E-4590-A6C1-2C9DBB257784}" type="datetimeFigureOut">
              <a:rPr lang="en-US" smtClean="0"/>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2038567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45911-AF4E-4590-A6C1-2C9DBB257784}" type="datetimeFigureOut">
              <a:rPr lang="en-US" smtClean="0"/>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2751550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45911-AF4E-4590-A6C1-2C9DBB257784}" type="datetimeFigureOut">
              <a:rPr lang="en-US" smtClean="0"/>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1534569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45911-AF4E-4590-A6C1-2C9DBB257784}" type="datetimeFigureOut">
              <a:rPr lang="en-US" smtClean="0"/>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2445342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7045911-AF4E-4590-A6C1-2C9DBB257784}" type="datetimeFigureOut">
              <a:rPr lang="en-US" smtClean="0"/>
              <a:t>11/4/2014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4159003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7045911-AF4E-4590-A6C1-2C9DBB257784}" type="datetimeFigureOut">
              <a:rPr lang="en-US" smtClean="0"/>
              <a:t>11/4/2014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3357344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F7045911-AF4E-4590-A6C1-2C9DBB257784}" type="datetimeFigureOut">
              <a:rPr lang="en-US" smtClean="0"/>
              <a:t>11/4/2014</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3608444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045911-AF4E-4590-A6C1-2C9DBB257784}" type="datetimeFigureOut">
              <a:rPr lang="en-US" smtClean="0"/>
              <a:t>11/4/2014</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17796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045911-AF4E-4590-A6C1-2C9DBB257784}" type="datetimeFigureOut">
              <a:rPr lang="en-US" smtClean="0"/>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252242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45911-AF4E-4590-A6C1-2C9DBB257784}" type="datetimeFigureOut">
              <a:rPr lang="en-US" smtClean="0"/>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231763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045911-AF4E-4590-A6C1-2C9DBB257784}" type="datetimeFigureOut">
              <a:rPr lang="en-US" smtClean="0"/>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400632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045911-AF4E-4590-A6C1-2C9DBB257784}" type="datetimeFigureOut">
              <a:rPr lang="en-US" smtClean="0"/>
              <a:t>11/4/2014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74048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045911-AF4E-4590-A6C1-2C9DBB257784}" type="datetimeFigureOut">
              <a:rPr lang="en-US" smtClean="0"/>
              <a:t>11/4/2014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3342689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F7045911-AF4E-4590-A6C1-2C9DBB257784}" type="datetimeFigureOut">
              <a:rPr lang="en-US" smtClean="0"/>
              <a:t>11/4/2014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211434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45911-AF4E-4590-A6C1-2C9DBB257784}" type="datetimeFigureOut">
              <a:rPr lang="en-US" smtClean="0"/>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284893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45911-AF4E-4590-A6C1-2C9DBB257784}" type="datetimeFigureOut">
              <a:rPr lang="en-US" smtClean="0"/>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158529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F7045911-AF4E-4590-A6C1-2C9DBB257784}" type="datetimeFigureOut">
              <a:rPr lang="en-US" smtClean="0"/>
              <a:t>11/4/2014</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66036499-0A13-43C5-857B-ABEA91E97C2F}" type="slidenum">
              <a:rPr lang="en-US" smtClean="0"/>
              <a:t>‹#›</a:t>
            </a:fld>
            <a:endParaRPr lang="en-US" dirty="0"/>
          </a:p>
        </p:txBody>
      </p:sp>
    </p:spTree>
    <p:extLst>
      <p:ext uri="{BB962C8B-B14F-4D97-AF65-F5344CB8AC3E}">
        <p14:creationId xmlns:p14="http://schemas.microsoft.com/office/powerpoint/2010/main" val="417274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mailto:rick.schurman@gmail.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GMHC </a:t>
            </a:r>
            <a:r>
              <a:rPr lang="en-US" dirty="0" smtClean="0"/>
              <a:t>– Preparing for and working in a Therapy Clinic – Short Term</a:t>
            </a:r>
            <a:endParaRPr lang="en-US" dirty="0"/>
          </a:p>
        </p:txBody>
      </p:sp>
      <p:sp>
        <p:nvSpPr>
          <p:cNvPr id="3" name="Subtitle 2"/>
          <p:cNvSpPr>
            <a:spLocks noGrp="1"/>
          </p:cNvSpPr>
          <p:nvPr>
            <p:ph type="subTitle" idx="1"/>
          </p:nvPr>
        </p:nvSpPr>
        <p:spPr/>
        <p:txBody>
          <a:bodyPr/>
          <a:lstStyle/>
          <a:p>
            <a:r>
              <a:rPr lang="en-US" dirty="0" smtClean="0"/>
              <a:t>Rick Schurman PT Cert MDT </a:t>
            </a:r>
            <a:endParaRPr lang="en-US" dirty="0"/>
          </a:p>
        </p:txBody>
      </p:sp>
    </p:spTree>
    <p:extLst>
      <p:ext uri="{BB962C8B-B14F-4D97-AF65-F5344CB8AC3E}">
        <p14:creationId xmlns:p14="http://schemas.microsoft.com/office/powerpoint/2010/main" val="1941754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Pre-trip Assistance</a:t>
            </a:r>
            <a:endParaRPr lang="en-US" dirty="0"/>
          </a:p>
        </p:txBody>
      </p:sp>
      <p:sp>
        <p:nvSpPr>
          <p:cNvPr id="3" name="Content Placeholder 2"/>
          <p:cNvSpPr>
            <a:spLocks noGrp="1"/>
          </p:cNvSpPr>
          <p:nvPr>
            <p:ph idx="1"/>
          </p:nvPr>
        </p:nvSpPr>
        <p:spPr/>
        <p:txBody>
          <a:bodyPr/>
          <a:lstStyle/>
          <a:p>
            <a:r>
              <a:rPr lang="en-US" dirty="0" smtClean="0"/>
              <a:t>Organize the team to take PT Equipment and supplies</a:t>
            </a:r>
          </a:p>
          <a:p>
            <a:pPr lvl="1"/>
            <a:r>
              <a:rPr lang="en-US" dirty="0" smtClean="0"/>
              <a:t>  Work with team members who are not already taking medicine, dental equipment or other supplies</a:t>
            </a:r>
          </a:p>
          <a:p>
            <a:pPr lvl="2"/>
            <a:r>
              <a:rPr lang="en-US" dirty="0" smtClean="0"/>
              <a:t>Counsel on how to secure the  equipment locally</a:t>
            </a:r>
          </a:p>
          <a:p>
            <a:pPr lvl="2"/>
            <a:r>
              <a:rPr lang="en-US" dirty="0" smtClean="0"/>
              <a:t>Counsel on how to prepare the item for travel</a:t>
            </a:r>
          </a:p>
          <a:p>
            <a:pPr lvl="2"/>
            <a:r>
              <a:rPr lang="en-US" dirty="0" smtClean="0"/>
              <a:t>Discuss the best way to approach local airline reps</a:t>
            </a:r>
          </a:p>
          <a:p>
            <a:pPr lvl="2"/>
            <a:r>
              <a:rPr lang="en-US" dirty="0" smtClean="0"/>
              <a:t>It is best to start 3-4 months ahead of the trip date</a:t>
            </a:r>
          </a:p>
          <a:p>
            <a:pPr lvl="2"/>
            <a:endParaRPr lang="en-US" dirty="0" smtClean="0"/>
          </a:p>
          <a:p>
            <a:pPr lvl="2"/>
            <a:endParaRPr lang="en-US" dirty="0"/>
          </a:p>
        </p:txBody>
      </p:sp>
    </p:spTree>
    <p:extLst>
      <p:ext uri="{BB962C8B-B14F-4D97-AF65-F5344CB8AC3E}">
        <p14:creationId xmlns:p14="http://schemas.microsoft.com/office/powerpoint/2010/main" val="1341437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Trip -PT Equipment</a:t>
            </a:r>
            <a:endParaRPr lang="en-US" dirty="0"/>
          </a:p>
        </p:txBody>
      </p:sp>
      <p:sp>
        <p:nvSpPr>
          <p:cNvPr id="3" name="Content Placeholder 2"/>
          <p:cNvSpPr>
            <a:spLocks noGrp="1"/>
          </p:cNvSpPr>
          <p:nvPr>
            <p:ph idx="1"/>
          </p:nvPr>
        </p:nvSpPr>
        <p:spPr/>
        <p:txBody>
          <a:bodyPr/>
          <a:lstStyle/>
          <a:p>
            <a:r>
              <a:rPr lang="en-US" dirty="0" smtClean="0"/>
              <a:t>Determine with the Team Leader what items can be taken on the trip by</a:t>
            </a:r>
          </a:p>
          <a:p>
            <a:pPr lvl="1"/>
            <a:r>
              <a:rPr lang="en-US" dirty="0" smtClean="0"/>
              <a:t>Discussing with host group</a:t>
            </a:r>
          </a:p>
          <a:p>
            <a:pPr lvl="1"/>
            <a:r>
              <a:rPr lang="en-US" dirty="0" smtClean="0"/>
              <a:t>Considering the logistics of transporting the items in country</a:t>
            </a:r>
          </a:p>
          <a:p>
            <a:pPr lvl="1"/>
            <a:r>
              <a:rPr lang="en-US" dirty="0" smtClean="0"/>
              <a:t>Considering the specific needs for the target group being treated. </a:t>
            </a:r>
            <a:endParaRPr lang="en-US" dirty="0"/>
          </a:p>
        </p:txBody>
      </p:sp>
    </p:spTree>
    <p:extLst>
      <p:ext uri="{BB962C8B-B14F-4D97-AF65-F5344CB8AC3E}">
        <p14:creationId xmlns:p14="http://schemas.microsoft.com/office/powerpoint/2010/main" val="1501979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Securing  Therapy supplies and equipment</a:t>
            </a:r>
            <a:endParaRPr lang="en-US" dirty="0"/>
          </a:p>
        </p:txBody>
      </p:sp>
      <p:sp>
        <p:nvSpPr>
          <p:cNvPr id="3" name="Content Placeholder 2"/>
          <p:cNvSpPr>
            <a:spLocks noGrp="1"/>
          </p:cNvSpPr>
          <p:nvPr>
            <p:ph idx="1"/>
          </p:nvPr>
        </p:nvSpPr>
        <p:spPr/>
        <p:txBody>
          <a:bodyPr/>
          <a:lstStyle/>
          <a:p>
            <a:r>
              <a:rPr lang="en-US" dirty="0" smtClean="0"/>
              <a:t>Wheelchairs- </a:t>
            </a:r>
          </a:p>
          <a:p>
            <a:pPr lvl="1"/>
            <a:r>
              <a:rPr lang="en-US" dirty="0" smtClean="0"/>
              <a:t>most often can be found at local nursing homes and hospitals/Word of mouth/social media</a:t>
            </a:r>
          </a:p>
          <a:p>
            <a:pPr lvl="1"/>
            <a:r>
              <a:rPr lang="en-US" dirty="0" smtClean="0"/>
              <a:t>Wrapped to protect for shipping</a:t>
            </a:r>
          </a:p>
          <a:p>
            <a:pPr lvl="1"/>
            <a:r>
              <a:rPr lang="en-US" dirty="0" smtClean="0"/>
              <a:t>Check on as a second checked bag</a:t>
            </a:r>
          </a:p>
          <a:p>
            <a:pPr lvl="1"/>
            <a:r>
              <a:rPr lang="en-US" dirty="0" smtClean="0"/>
              <a:t>Should be in good working order with arm rests and leg rests</a:t>
            </a:r>
          </a:p>
          <a:p>
            <a:pPr lvl="1"/>
            <a:r>
              <a:rPr lang="en-US" dirty="0" smtClean="0"/>
              <a:t>Look for a variety of sizes- Peds to Full Adult</a:t>
            </a:r>
          </a:p>
          <a:p>
            <a:pPr marL="457200" lvl="1" indent="0">
              <a:buNone/>
            </a:pPr>
            <a:endParaRPr lang="en-US" dirty="0"/>
          </a:p>
          <a:p>
            <a:pPr lvl="1"/>
            <a:endParaRPr lang="en-US" dirty="0" smtClean="0"/>
          </a:p>
          <a:p>
            <a:pPr lvl="1"/>
            <a:endParaRPr lang="en-US" dirty="0"/>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405356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Wrapping a Wheelchair-leg rest in the seat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600200"/>
            <a:ext cx="4572000" cy="4525963"/>
          </a:xfrm>
        </p:spPr>
      </p:pic>
    </p:spTree>
    <p:extLst>
      <p:ext uri="{BB962C8B-B14F-4D97-AF65-F5344CB8AC3E}">
        <p14:creationId xmlns:p14="http://schemas.microsoft.com/office/powerpoint/2010/main" val="836793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Wrapping a wheelchair- bubble wrap</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062" y="2489200"/>
            <a:ext cx="5295900" cy="3530600"/>
          </a:xfrm>
        </p:spPr>
      </p:pic>
    </p:spTree>
    <p:extLst>
      <p:ext uri="{BB962C8B-B14F-4D97-AF65-F5344CB8AC3E}">
        <p14:creationId xmlns:p14="http://schemas.microsoft.com/office/powerpoint/2010/main" val="2862887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Wrapping a wheelchair -Cover everything except the wheels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062" y="2489200"/>
            <a:ext cx="5295900" cy="3530600"/>
          </a:xfrm>
        </p:spPr>
      </p:pic>
    </p:spTree>
    <p:extLst>
      <p:ext uri="{BB962C8B-B14F-4D97-AF65-F5344CB8AC3E}">
        <p14:creationId xmlns:p14="http://schemas.microsoft.com/office/powerpoint/2010/main" val="2376913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a wheelchair-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062" y="2489200"/>
            <a:ext cx="5295900" cy="3530600"/>
          </a:xfrm>
        </p:spPr>
      </p:pic>
    </p:spTree>
    <p:extLst>
      <p:ext uri="{BB962C8B-B14F-4D97-AF65-F5344CB8AC3E}">
        <p14:creationId xmlns:p14="http://schemas.microsoft.com/office/powerpoint/2010/main" val="1175317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Wheelchair – step by step</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676400"/>
            <a:ext cx="6629400"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727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Walkers</a:t>
            </a:r>
            <a:endParaRPr lang="en-US" dirty="0"/>
          </a:p>
        </p:txBody>
      </p:sp>
      <p:sp>
        <p:nvSpPr>
          <p:cNvPr id="3" name="Content Placeholder 2"/>
          <p:cNvSpPr>
            <a:spLocks noGrp="1"/>
          </p:cNvSpPr>
          <p:nvPr>
            <p:ph idx="1"/>
          </p:nvPr>
        </p:nvSpPr>
        <p:spPr/>
        <p:txBody>
          <a:bodyPr/>
          <a:lstStyle/>
          <a:p>
            <a:r>
              <a:rPr lang="en-US" dirty="0" smtClean="0"/>
              <a:t>Secure also from nursing homes, hospitals and individuals</a:t>
            </a:r>
          </a:p>
          <a:p>
            <a:r>
              <a:rPr lang="en-US" dirty="0" smtClean="0"/>
              <a:t>Preferably folding with or without wheels.</a:t>
            </a:r>
          </a:p>
          <a:p>
            <a:r>
              <a:rPr lang="en-US" dirty="0" smtClean="0"/>
              <a:t>Usually can get 5 wrapped together  for a  checked bag.</a:t>
            </a:r>
          </a:p>
          <a:p>
            <a:r>
              <a:rPr lang="en-US" dirty="0" smtClean="0"/>
              <a:t>Other types of walkers limit your number           (rolling with a seat or non-folding) </a:t>
            </a:r>
            <a:endParaRPr lang="en-US" dirty="0"/>
          </a:p>
        </p:txBody>
      </p:sp>
    </p:spTree>
    <p:extLst>
      <p:ext uri="{BB962C8B-B14F-4D97-AF65-F5344CB8AC3E}">
        <p14:creationId xmlns:p14="http://schemas.microsoft.com/office/powerpoint/2010/main" val="1186539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Walkers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062" y="2489200"/>
            <a:ext cx="5295900" cy="3530600"/>
          </a:xfrm>
        </p:spPr>
      </p:pic>
    </p:spTree>
    <p:extLst>
      <p:ext uri="{BB962C8B-B14F-4D97-AF65-F5344CB8AC3E}">
        <p14:creationId xmlns:p14="http://schemas.microsoft.com/office/powerpoint/2010/main" val="4110002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Rick Schurman PT Cert MDT</a:t>
            </a:r>
            <a:endParaRPr lang="en-US" dirty="0"/>
          </a:p>
        </p:txBody>
      </p:sp>
      <p:sp>
        <p:nvSpPr>
          <p:cNvPr id="3" name="Content Placeholder 2"/>
          <p:cNvSpPr>
            <a:spLocks noGrp="1"/>
          </p:cNvSpPr>
          <p:nvPr>
            <p:ph idx="1"/>
          </p:nvPr>
        </p:nvSpPr>
        <p:spPr/>
        <p:txBody>
          <a:bodyPr>
            <a:normAutofit lnSpcReduction="10000"/>
          </a:bodyPr>
          <a:lstStyle/>
          <a:p>
            <a:r>
              <a:rPr lang="en-US" dirty="0" smtClean="0"/>
              <a:t>Graduate of Northwestern University Physical Therapy program- </a:t>
            </a:r>
          </a:p>
          <a:p>
            <a:r>
              <a:rPr lang="en-US" dirty="0" smtClean="0"/>
              <a:t>Experience in out-patient orthopedics, private practice, industrial medicine and athletic training.</a:t>
            </a:r>
          </a:p>
          <a:p>
            <a:r>
              <a:rPr lang="en-US" dirty="0" smtClean="0"/>
              <a:t>Credentialed in the McKenzie Mechanical Diagnosis and Therapy since 1999</a:t>
            </a:r>
          </a:p>
          <a:p>
            <a:r>
              <a:rPr lang="en-US" dirty="0" smtClean="0"/>
              <a:t>Volunteer with  Global Health Outreach since 2004 as the PT Specialty Coordinator and member of the GHO Advisory Council</a:t>
            </a:r>
          </a:p>
          <a:p>
            <a:r>
              <a:rPr lang="en-US" dirty="0" smtClean="0"/>
              <a:t>Experience: 11 GHO trips to the Dominican Republic.</a:t>
            </a:r>
          </a:p>
          <a:p>
            <a:endParaRPr lang="en-US" dirty="0"/>
          </a:p>
        </p:txBody>
      </p:sp>
      <p:pic>
        <p:nvPicPr>
          <p:cNvPr id="4" name="Picture 2" descr="http://ecx.images-amazon.com/images/I/310IoeCMtFL._SY3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562600"/>
            <a:ext cx="1371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878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Walkers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0146" y="2489200"/>
            <a:ext cx="2353733" cy="3530600"/>
          </a:xfrm>
        </p:spPr>
      </p:pic>
    </p:spTree>
    <p:extLst>
      <p:ext uri="{BB962C8B-B14F-4D97-AF65-F5344CB8AC3E}">
        <p14:creationId xmlns:p14="http://schemas.microsoft.com/office/powerpoint/2010/main" val="970468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walkers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062" y="2489200"/>
            <a:ext cx="5295900" cy="3530600"/>
          </a:xfrm>
        </p:spPr>
      </p:pic>
    </p:spTree>
    <p:extLst>
      <p:ext uri="{BB962C8B-B14F-4D97-AF65-F5344CB8AC3E}">
        <p14:creationId xmlns:p14="http://schemas.microsoft.com/office/powerpoint/2010/main" val="4113585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walkers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0146" y="2489200"/>
            <a:ext cx="2353733" cy="3530600"/>
          </a:xfrm>
        </p:spPr>
      </p:pic>
    </p:spTree>
    <p:extLst>
      <p:ext uri="{BB962C8B-B14F-4D97-AF65-F5344CB8AC3E}">
        <p14:creationId xmlns:p14="http://schemas.microsoft.com/office/powerpoint/2010/main" val="2876451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walkers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0146" y="2489200"/>
            <a:ext cx="2353733" cy="3530600"/>
          </a:xfrm>
        </p:spPr>
      </p:pic>
    </p:spTree>
    <p:extLst>
      <p:ext uri="{BB962C8B-B14F-4D97-AF65-F5344CB8AC3E}">
        <p14:creationId xmlns:p14="http://schemas.microsoft.com/office/powerpoint/2010/main" val="175012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Walkers- step by step</a:t>
            </a:r>
            <a:endParaRPr lang="en-US" dirty="0"/>
          </a:p>
        </p:txBody>
      </p:sp>
      <p:sp>
        <p:nvSpPr>
          <p:cNvPr id="3" name="Content Placeholder 2"/>
          <p:cNvSpPr>
            <a:spLocks noGrp="1"/>
          </p:cNvSpPr>
          <p:nvPr>
            <p:ph idx="1"/>
          </p:nvPr>
        </p:nvSpPr>
        <p:spPr/>
        <p:txBody>
          <a:bodyPr>
            <a:normAutofit fontScale="55000" lnSpcReduction="20000"/>
          </a:bodyPr>
          <a:lstStyle/>
          <a:p>
            <a:pPr marL="0" marR="0">
              <a:spcBef>
                <a:spcPts val="0"/>
              </a:spcBef>
              <a:spcAft>
                <a:spcPts val="0"/>
              </a:spcAft>
            </a:pPr>
            <a:r>
              <a:rPr lang="en-US" dirty="0">
                <a:ea typeface="Calibri"/>
                <a:cs typeface="Times New Roman"/>
              </a:rPr>
              <a:t>Wrapping walkers for a missions trip</a:t>
            </a:r>
          </a:p>
          <a:p>
            <a:pPr marL="0" marR="0">
              <a:spcBef>
                <a:spcPts val="0"/>
              </a:spcBef>
              <a:spcAft>
                <a:spcPts val="0"/>
              </a:spcAft>
            </a:pPr>
            <a:r>
              <a:rPr lang="en-US" dirty="0">
                <a:ea typeface="Calibri"/>
                <a:cs typeface="Times New Roman"/>
              </a:rPr>
              <a:t> </a:t>
            </a:r>
          </a:p>
          <a:p>
            <a:pPr marL="0" marR="0">
              <a:spcBef>
                <a:spcPts val="0"/>
              </a:spcBef>
              <a:spcAft>
                <a:spcPts val="0"/>
              </a:spcAft>
            </a:pPr>
            <a:r>
              <a:rPr lang="en-US" dirty="0">
                <a:ea typeface="Calibri"/>
                <a:cs typeface="Times New Roman"/>
              </a:rPr>
              <a:t>Supplies: 4-5 folding walkers, bubble wrap, clear packaging tape.</a:t>
            </a:r>
          </a:p>
          <a:p>
            <a:pPr marL="0" marR="0">
              <a:spcBef>
                <a:spcPts val="0"/>
              </a:spcBef>
              <a:spcAft>
                <a:spcPts val="0"/>
              </a:spcAft>
            </a:pPr>
            <a:r>
              <a:rPr lang="en-US" dirty="0">
                <a:ea typeface="Calibri"/>
                <a:cs typeface="Times New Roman"/>
              </a:rPr>
              <a:t> </a:t>
            </a:r>
          </a:p>
          <a:p>
            <a:pPr marL="0" marR="0">
              <a:spcBef>
                <a:spcPts val="0"/>
              </a:spcBef>
              <a:spcAft>
                <a:spcPts val="0"/>
              </a:spcAft>
            </a:pPr>
            <a:r>
              <a:rPr lang="en-US" dirty="0">
                <a:ea typeface="Calibri"/>
                <a:cs typeface="Times New Roman"/>
              </a:rPr>
              <a:t> </a:t>
            </a:r>
          </a:p>
          <a:p>
            <a:pPr lvl="0">
              <a:spcBef>
                <a:spcPts val="0"/>
              </a:spcBef>
              <a:buFont typeface="+mj-lt"/>
              <a:buAutoNum type="arabicParenR"/>
            </a:pPr>
            <a:r>
              <a:rPr lang="en-US" dirty="0">
                <a:ea typeface="Calibri"/>
                <a:cs typeface="Times New Roman"/>
              </a:rPr>
              <a:t>Obtain 4-5 walkers that fold completely</a:t>
            </a:r>
          </a:p>
          <a:p>
            <a:pPr lvl="0">
              <a:spcBef>
                <a:spcPts val="0"/>
              </a:spcBef>
              <a:buFont typeface="+mj-lt"/>
              <a:buAutoNum type="arabicParenR"/>
            </a:pPr>
            <a:r>
              <a:rPr lang="en-US" dirty="0">
                <a:ea typeface="Calibri"/>
                <a:cs typeface="Times New Roman"/>
              </a:rPr>
              <a:t>Find the two tallest that have wheels and will be the outsides of the finished product</a:t>
            </a:r>
          </a:p>
          <a:p>
            <a:pPr lvl="0">
              <a:spcBef>
                <a:spcPts val="0"/>
              </a:spcBef>
              <a:buFont typeface="+mj-lt"/>
              <a:buAutoNum type="arabicParenR"/>
            </a:pPr>
            <a:r>
              <a:rPr lang="en-US" dirty="0">
                <a:ea typeface="Calibri"/>
                <a:cs typeface="Times New Roman"/>
              </a:rPr>
              <a:t>Extend the legs with wheels to the tallest position</a:t>
            </a:r>
          </a:p>
          <a:p>
            <a:pPr lvl="0">
              <a:spcBef>
                <a:spcPts val="0"/>
              </a:spcBef>
              <a:buFont typeface="+mj-lt"/>
              <a:buAutoNum type="arabicParenR"/>
            </a:pPr>
            <a:r>
              <a:rPr lang="en-US" dirty="0">
                <a:ea typeface="Calibri"/>
                <a:cs typeface="Times New Roman"/>
              </a:rPr>
              <a:t>Shorten the other legs on those two and the other walkers to the shortest position</a:t>
            </a:r>
          </a:p>
          <a:p>
            <a:pPr lvl="0">
              <a:spcBef>
                <a:spcPts val="0"/>
              </a:spcBef>
              <a:buFont typeface="+mj-lt"/>
              <a:buAutoNum type="arabicParenR"/>
            </a:pPr>
            <a:r>
              <a:rPr lang="en-US" dirty="0">
                <a:ea typeface="Calibri"/>
                <a:cs typeface="Times New Roman"/>
              </a:rPr>
              <a:t>Invert one of the outside walkers and stand on the handles.</a:t>
            </a:r>
          </a:p>
          <a:p>
            <a:pPr lvl="0">
              <a:spcBef>
                <a:spcPts val="0"/>
              </a:spcBef>
              <a:buFont typeface="+mj-lt"/>
              <a:buAutoNum type="arabicParenR"/>
            </a:pPr>
            <a:r>
              <a:rPr lang="en-US" dirty="0">
                <a:ea typeface="Calibri"/>
                <a:cs typeface="Times New Roman"/>
              </a:rPr>
              <a:t>Position one of the other walkers inverted next to it and tape the two together.</a:t>
            </a:r>
          </a:p>
          <a:p>
            <a:pPr lvl="0">
              <a:spcBef>
                <a:spcPts val="0"/>
              </a:spcBef>
              <a:buFont typeface="+mj-lt"/>
              <a:buAutoNum type="arabicParenR"/>
            </a:pPr>
            <a:r>
              <a:rPr lang="en-US" dirty="0">
                <a:ea typeface="Calibri"/>
                <a:cs typeface="Times New Roman"/>
              </a:rPr>
              <a:t>Place another shorter walker next to the two that are taped and then tape it to the others.</a:t>
            </a:r>
          </a:p>
          <a:p>
            <a:pPr lvl="0">
              <a:spcBef>
                <a:spcPts val="0"/>
              </a:spcBef>
              <a:buFont typeface="+mj-lt"/>
              <a:buAutoNum type="arabicParenR"/>
            </a:pPr>
            <a:r>
              <a:rPr lang="en-US" dirty="0">
                <a:ea typeface="Calibri"/>
                <a:cs typeface="Times New Roman"/>
              </a:rPr>
              <a:t>Continue this until you get to the last walker ( the other taller one) so that you have all the 5 next to each other and that they are taped to each other.  As you add each walker you can tape it to the next one and also run some tape through to the other to secure the 5 together.</a:t>
            </a:r>
          </a:p>
          <a:p>
            <a:pPr lvl="0">
              <a:spcBef>
                <a:spcPts val="0"/>
              </a:spcBef>
              <a:buFont typeface="+mj-lt"/>
              <a:buAutoNum type="arabicParenR"/>
            </a:pPr>
            <a:r>
              <a:rPr lang="en-US" dirty="0">
                <a:ea typeface="Calibri"/>
                <a:cs typeface="Times New Roman"/>
              </a:rPr>
              <a:t>Turn the walkers up on their legs. You should have the 4 wheels in the corners of the unit now.</a:t>
            </a:r>
          </a:p>
          <a:p>
            <a:pPr lvl="0">
              <a:spcBef>
                <a:spcPts val="0"/>
              </a:spcBef>
              <a:buFont typeface="+mj-lt"/>
              <a:buAutoNum type="arabicParenR"/>
            </a:pPr>
            <a:r>
              <a:rPr lang="en-US" dirty="0">
                <a:ea typeface="Calibri"/>
                <a:cs typeface="Times New Roman"/>
              </a:rPr>
              <a:t>Get a piece of rope about </a:t>
            </a:r>
            <a:r>
              <a:rPr lang="en-US" dirty="0" smtClean="0">
                <a:ea typeface="Calibri"/>
                <a:cs typeface="Times New Roman"/>
              </a:rPr>
              <a:t>30 </a:t>
            </a:r>
            <a:r>
              <a:rPr lang="en-US" dirty="0">
                <a:ea typeface="Calibri"/>
                <a:cs typeface="Times New Roman"/>
              </a:rPr>
              <a:t>inches long and tie it the rope securely to the two outside walkers part way down.   Make sure you have enough to use the rope as a handle after the bubble wrap is in place</a:t>
            </a:r>
          </a:p>
          <a:p>
            <a:pPr lvl="0">
              <a:spcBef>
                <a:spcPts val="0"/>
              </a:spcBef>
              <a:buFont typeface="+mj-lt"/>
              <a:buAutoNum type="arabicParenR"/>
            </a:pPr>
            <a:r>
              <a:rPr lang="en-US" dirty="0">
                <a:ea typeface="Calibri"/>
                <a:cs typeface="Times New Roman"/>
              </a:rPr>
              <a:t> Lay a strip of bubble wrap over the top that reaches down the sides.</a:t>
            </a:r>
          </a:p>
          <a:p>
            <a:pPr lvl="0">
              <a:spcBef>
                <a:spcPts val="0"/>
              </a:spcBef>
              <a:buFont typeface="+mj-lt"/>
              <a:buAutoNum type="arabicParenR"/>
            </a:pPr>
            <a:r>
              <a:rPr lang="en-US" dirty="0">
                <a:ea typeface="Calibri"/>
                <a:cs typeface="Times New Roman"/>
              </a:rPr>
              <a:t>Wrap the rest of the walkers with bubble wrap ( 2-3 thicknesses) down to the top of the walker legs </a:t>
            </a:r>
          </a:p>
          <a:p>
            <a:pPr lvl="0">
              <a:spcBef>
                <a:spcPts val="0"/>
              </a:spcBef>
              <a:buFont typeface="+mj-lt"/>
              <a:buAutoNum type="arabicParenR"/>
            </a:pPr>
            <a:r>
              <a:rPr lang="en-US" dirty="0">
                <a:ea typeface="Calibri"/>
                <a:cs typeface="Times New Roman"/>
              </a:rPr>
              <a:t>Cover generously with the packaging tape.</a:t>
            </a:r>
          </a:p>
          <a:p>
            <a:r>
              <a:rPr lang="en-US" dirty="0">
                <a:ea typeface="Calibri"/>
                <a:cs typeface="Times New Roman"/>
              </a:rPr>
              <a:t>If you would like you could </a:t>
            </a:r>
            <a:r>
              <a:rPr lang="en-US" dirty="0" smtClean="0">
                <a:ea typeface="Calibri"/>
                <a:cs typeface="Times New Roman"/>
              </a:rPr>
              <a:t>tape </a:t>
            </a:r>
            <a:r>
              <a:rPr lang="en-US" dirty="0">
                <a:ea typeface="Calibri"/>
                <a:cs typeface="Times New Roman"/>
              </a:rPr>
              <a:t>a cane </a:t>
            </a:r>
            <a:r>
              <a:rPr lang="en-US" dirty="0" smtClean="0">
                <a:ea typeface="Calibri"/>
                <a:cs typeface="Times New Roman"/>
              </a:rPr>
              <a:t>or </a:t>
            </a:r>
            <a:r>
              <a:rPr lang="en-US" dirty="0">
                <a:ea typeface="Calibri"/>
                <a:cs typeface="Times New Roman"/>
              </a:rPr>
              <a:t>two in the </a:t>
            </a:r>
            <a:r>
              <a:rPr lang="en-US" dirty="0" smtClean="0">
                <a:ea typeface="Calibri"/>
                <a:cs typeface="Times New Roman"/>
              </a:rPr>
              <a:t>walkers </a:t>
            </a:r>
            <a:r>
              <a:rPr lang="en-US" dirty="0">
                <a:ea typeface="Calibri"/>
                <a:cs typeface="Times New Roman"/>
              </a:rPr>
              <a:t>as you are putting them together</a:t>
            </a:r>
            <a:endParaRPr lang="en-US" dirty="0"/>
          </a:p>
        </p:txBody>
      </p:sp>
    </p:spTree>
    <p:extLst>
      <p:ext uri="{BB962C8B-B14F-4D97-AF65-F5344CB8AC3E}">
        <p14:creationId xmlns:p14="http://schemas.microsoft.com/office/powerpoint/2010/main" val="3412616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Crutches , canes and other items.</a:t>
            </a:r>
            <a:endParaRPr lang="en-US" dirty="0"/>
          </a:p>
        </p:txBody>
      </p:sp>
      <p:sp>
        <p:nvSpPr>
          <p:cNvPr id="3" name="Content Placeholder 2"/>
          <p:cNvSpPr>
            <a:spLocks noGrp="1"/>
          </p:cNvSpPr>
          <p:nvPr>
            <p:ph idx="1"/>
          </p:nvPr>
        </p:nvSpPr>
        <p:spPr/>
        <p:txBody>
          <a:bodyPr>
            <a:normAutofit/>
          </a:bodyPr>
          <a:lstStyle/>
          <a:p>
            <a:r>
              <a:rPr lang="en-US" dirty="0" smtClean="0"/>
              <a:t>Crutches and canes are often donated from similar sources or from people who are aware that you have a need-can be transported in a golf bag or wrapped in bubble wrap.</a:t>
            </a:r>
          </a:p>
          <a:p>
            <a:r>
              <a:rPr lang="en-US" dirty="0" smtClean="0"/>
              <a:t>Through church or work email, social media and other ways of communicating your up coming trip and the needed items.</a:t>
            </a:r>
          </a:p>
          <a:p>
            <a:r>
              <a:rPr lang="en-US" dirty="0" smtClean="0"/>
              <a:t>Durable medical goods- companies that supply clinics and hospitals often have programs of giving items for benevolent works.</a:t>
            </a:r>
          </a:p>
          <a:p>
            <a:r>
              <a:rPr lang="en-US" dirty="0" smtClean="0"/>
              <a:t>Linens- old sheets, towels and pillowcases. </a:t>
            </a:r>
            <a:endParaRPr lang="en-US" dirty="0"/>
          </a:p>
        </p:txBody>
      </p:sp>
    </p:spTree>
    <p:extLst>
      <p:ext uri="{BB962C8B-B14F-4D97-AF65-F5344CB8AC3E}">
        <p14:creationId xmlns:p14="http://schemas.microsoft.com/office/powerpoint/2010/main" val="338085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Therapy Supplies</a:t>
            </a:r>
            <a:endParaRPr lang="en-US" dirty="0"/>
          </a:p>
        </p:txBody>
      </p:sp>
      <p:sp>
        <p:nvSpPr>
          <p:cNvPr id="3" name="Content Placeholder 2"/>
          <p:cNvSpPr>
            <a:spLocks noGrp="1"/>
          </p:cNvSpPr>
          <p:nvPr>
            <p:ph idx="1"/>
          </p:nvPr>
        </p:nvSpPr>
        <p:spPr/>
        <p:txBody>
          <a:bodyPr/>
          <a:lstStyle/>
          <a:p>
            <a:r>
              <a:rPr lang="en-US" dirty="0" smtClean="0"/>
              <a:t>Instructional sheets- </a:t>
            </a:r>
          </a:p>
          <a:p>
            <a:r>
              <a:rPr lang="en-US" dirty="0" smtClean="0"/>
              <a:t>Thera-band and other exercise equipment</a:t>
            </a:r>
          </a:p>
          <a:p>
            <a:r>
              <a:rPr lang="en-US" dirty="0" smtClean="0"/>
              <a:t>Braces – wrist , knee and ankle are most common- CAM walkers</a:t>
            </a:r>
          </a:p>
          <a:p>
            <a:r>
              <a:rPr lang="en-US" dirty="0" smtClean="0"/>
              <a:t>Overhead pulleys</a:t>
            </a:r>
          </a:p>
          <a:p>
            <a:r>
              <a:rPr lang="en-US" dirty="0" smtClean="0"/>
              <a:t>Gait belts</a:t>
            </a:r>
          </a:p>
          <a:p>
            <a:r>
              <a:rPr lang="en-US" dirty="0" smtClean="0"/>
              <a:t>Duct tape, small tool kit, razor blade knives</a:t>
            </a:r>
          </a:p>
          <a:p>
            <a:endParaRPr lang="en-US" dirty="0"/>
          </a:p>
        </p:txBody>
      </p:sp>
    </p:spTree>
    <p:extLst>
      <p:ext uri="{BB962C8B-B14F-4D97-AF65-F5344CB8AC3E}">
        <p14:creationId xmlns:p14="http://schemas.microsoft.com/office/powerpoint/2010/main" val="2899688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items for the clinic</a:t>
            </a:r>
            <a:endParaRPr lang="en-US" dirty="0"/>
          </a:p>
        </p:txBody>
      </p:sp>
      <p:sp>
        <p:nvSpPr>
          <p:cNvPr id="3" name="Content Placeholder 2"/>
          <p:cNvSpPr>
            <a:spLocks noGrp="1"/>
          </p:cNvSpPr>
          <p:nvPr>
            <p:ph idx="1"/>
          </p:nvPr>
        </p:nvSpPr>
        <p:spPr/>
        <p:txBody>
          <a:bodyPr/>
          <a:lstStyle/>
          <a:p>
            <a:r>
              <a:rPr lang="en-US" dirty="0" smtClean="0"/>
              <a:t>Hand Disinfectant</a:t>
            </a:r>
          </a:p>
          <a:p>
            <a:r>
              <a:rPr lang="en-US" dirty="0" smtClean="0"/>
              <a:t>Fan and extension cord </a:t>
            </a:r>
          </a:p>
          <a:p>
            <a:r>
              <a:rPr lang="en-US" dirty="0" smtClean="0"/>
              <a:t>Crystal light</a:t>
            </a:r>
          </a:p>
          <a:p>
            <a:r>
              <a:rPr lang="en-US" dirty="0" smtClean="0"/>
              <a:t>Frogg Toggs</a:t>
            </a:r>
          </a:p>
          <a:p>
            <a:r>
              <a:rPr lang="en-US" dirty="0" smtClean="0"/>
              <a:t>Scrubs and closed toed shoes</a:t>
            </a:r>
          </a:p>
          <a:p>
            <a:r>
              <a:rPr lang="en-US" dirty="0" smtClean="0"/>
              <a:t>Snacks – energy bars	</a:t>
            </a:r>
          </a:p>
          <a:p>
            <a:endParaRPr lang="en-US" dirty="0"/>
          </a:p>
        </p:txBody>
      </p:sp>
    </p:spTree>
    <p:extLst>
      <p:ext uri="{BB962C8B-B14F-4D97-AF65-F5344CB8AC3E}">
        <p14:creationId xmlns:p14="http://schemas.microsoft.com/office/powerpoint/2010/main" val="4229284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site -Lead Physical Therapist </a:t>
            </a:r>
            <a:endParaRPr lang="en-US" dirty="0"/>
          </a:p>
        </p:txBody>
      </p:sp>
      <p:sp>
        <p:nvSpPr>
          <p:cNvPr id="3" name="Content Placeholder 2"/>
          <p:cNvSpPr>
            <a:spLocks noGrp="1"/>
          </p:cNvSpPr>
          <p:nvPr>
            <p:ph idx="1"/>
          </p:nvPr>
        </p:nvSpPr>
        <p:spPr/>
        <p:txBody>
          <a:bodyPr/>
          <a:lstStyle/>
          <a:p>
            <a:r>
              <a:rPr lang="en-US" dirty="0" smtClean="0"/>
              <a:t>Assist with management and issuing of the therapy equipment and supplies</a:t>
            </a:r>
          </a:p>
          <a:p>
            <a:pPr lvl="1"/>
            <a:r>
              <a:rPr lang="en-US" dirty="0" smtClean="0"/>
              <a:t>Working with local pastors and doctors to do post-trip management of the  equipment</a:t>
            </a:r>
          </a:p>
          <a:p>
            <a:pPr lvl="1"/>
            <a:r>
              <a:rPr lang="en-US" dirty="0" smtClean="0"/>
              <a:t>Prioritize the issuing of items to the most needy</a:t>
            </a:r>
          </a:p>
          <a:p>
            <a:pPr lvl="1"/>
            <a:r>
              <a:rPr lang="en-US" dirty="0" smtClean="0"/>
              <a:t>Will be responsible for organizing and leading other therapists in the clinic</a:t>
            </a:r>
          </a:p>
          <a:p>
            <a:pPr lvl="1"/>
            <a:r>
              <a:rPr lang="en-US" dirty="0" smtClean="0"/>
              <a:t>Responsible for the mentoring of students and for new therapist experiences for all parts of the trip.</a:t>
            </a:r>
            <a:endParaRPr lang="en-US" dirty="0"/>
          </a:p>
          <a:p>
            <a:pPr lvl="1"/>
            <a:endParaRPr lang="en-US" dirty="0"/>
          </a:p>
        </p:txBody>
      </p:sp>
    </p:spTree>
    <p:extLst>
      <p:ext uri="{BB962C8B-B14F-4D97-AF65-F5344CB8AC3E}">
        <p14:creationId xmlns:p14="http://schemas.microsoft.com/office/powerpoint/2010/main" val="17274156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Physical Therapist</a:t>
            </a:r>
            <a:endParaRPr lang="en-US" dirty="0"/>
          </a:p>
        </p:txBody>
      </p:sp>
      <p:sp>
        <p:nvSpPr>
          <p:cNvPr id="3" name="Content Placeholder 2"/>
          <p:cNvSpPr>
            <a:spLocks noGrp="1"/>
          </p:cNvSpPr>
          <p:nvPr>
            <p:ph idx="1"/>
          </p:nvPr>
        </p:nvSpPr>
        <p:spPr/>
        <p:txBody>
          <a:bodyPr/>
          <a:lstStyle/>
          <a:p>
            <a:r>
              <a:rPr lang="en-US" dirty="0" smtClean="0"/>
              <a:t>Communicate with clinic providers regarding therapy services.</a:t>
            </a:r>
          </a:p>
          <a:p>
            <a:r>
              <a:rPr lang="en-US" dirty="0" smtClean="0"/>
              <a:t>Work with the team leader and medical director to problem solve during the operation of the clinic.</a:t>
            </a:r>
          </a:p>
          <a:p>
            <a:r>
              <a:rPr lang="en-US" dirty="0" smtClean="0"/>
              <a:t>When possible reach out in country medical providers to assist in the treatment of musculo-skeletal and rehab patients.</a:t>
            </a:r>
            <a:endParaRPr lang="en-US" dirty="0"/>
          </a:p>
        </p:txBody>
      </p:sp>
    </p:spTree>
    <p:extLst>
      <p:ext uri="{BB962C8B-B14F-4D97-AF65-F5344CB8AC3E}">
        <p14:creationId xmlns:p14="http://schemas.microsoft.com/office/powerpoint/2010/main" val="1518477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normAutofit/>
          </a:bodyPr>
          <a:lstStyle/>
          <a:p>
            <a:r>
              <a:rPr lang="en-US" sz="2400" dirty="0" smtClean="0"/>
              <a:t>There is a </a:t>
            </a:r>
            <a:r>
              <a:rPr lang="en-US" sz="2400" dirty="0" smtClean="0"/>
              <a:t>shortage of </a:t>
            </a:r>
            <a:r>
              <a:rPr lang="en-US" sz="2400" dirty="0" smtClean="0"/>
              <a:t>Physical and Occupational Therapists </a:t>
            </a:r>
            <a:r>
              <a:rPr lang="en-US" sz="2400" dirty="0" smtClean="0"/>
              <a:t>to go on short term </a:t>
            </a:r>
            <a:r>
              <a:rPr lang="en-US" sz="2400" dirty="0" smtClean="0"/>
              <a:t>medical missions </a:t>
            </a:r>
            <a:r>
              <a:rPr lang="en-US" sz="2400" dirty="0" smtClean="0"/>
              <a:t>trips to serve  patients in the treatment of musculoskeletal disorders and rehabilitation. </a:t>
            </a:r>
            <a:endParaRPr lang="en-US" sz="2400" dirty="0"/>
          </a:p>
          <a:p>
            <a:endParaRPr lang="en-US" dirty="0"/>
          </a:p>
        </p:txBody>
      </p:sp>
    </p:spTree>
    <p:extLst>
      <p:ext uri="{BB962C8B-B14F-4D97-AF65-F5344CB8AC3E}">
        <p14:creationId xmlns:p14="http://schemas.microsoft.com/office/powerpoint/2010/main" val="32524871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site clinic</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062" y="2489200"/>
            <a:ext cx="5295900" cy="3530600"/>
          </a:xfrm>
        </p:spPr>
      </p:pic>
    </p:spTree>
    <p:extLst>
      <p:ext uri="{BB962C8B-B14F-4D97-AF65-F5344CB8AC3E}">
        <p14:creationId xmlns:p14="http://schemas.microsoft.com/office/powerpoint/2010/main" val="3043899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Donated Wheelchairs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062" y="2489200"/>
            <a:ext cx="5295900" cy="3530600"/>
          </a:xfrm>
        </p:spPr>
      </p:pic>
    </p:spTree>
    <p:extLst>
      <p:ext uri="{BB962C8B-B14F-4D97-AF65-F5344CB8AC3E}">
        <p14:creationId xmlns:p14="http://schemas.microsoft.com/office/powerpoint/2010/main" val="2368692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Donated Assistive Devices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062" y="2489200"/>
            <a:ext cx="5295900" cy="3530600"/>
          </a:xfrm>
        </p:spPr>
      </p:pic>
    </p:spTree>
    <p:extLst>
      <p:ext uri="{BB962C8B-B14F-4D97-AF65-F5344CB8AC3E}">
        <p14:creationId xmlns:p14="http://schemas.microsoft.com/office/powerpoint/2010/main" val="2724872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Donated Therapy Supplies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062" y="2489200"/>
            <a:ext cx="5295900" cy="3530600"/>
          </a:xfrm>
        </p:spPr>
      </p:pic>
    </p:spTree>
    <p:extLst>
      <p:ext uri="{BB962C8B-B14F-4D97-AF65-F5344CB8AC3E}">
        <p14:creationId xmlns:p14="http://schemas.microsoft.com/office/powerpoint/2010/main" val="4007206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828800"/>
            <a:ext cx="5943600" cy="4419600"/>
          </a:xfrm>
        </p:spPr>
      </p:pic>
    </p:spTree>
    <p:extLst>
      <p:ext uri="{BB962C8B-B14F-4D97-AF65-F5344CB8AC3E}">
        <p14:creationId xmlns:p14="http://schemas.microsoft.com/office/powerpoint/2010/main" val="2125133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905000"/>
            <a:ext cx="6019800" cy="4267200"/>
          </a:xfrm>
        </p:spPr>
      </p:pic>
    </p:spTree>
    <p:extLst>
      <p:ext uri="{BB962C8B-B14F-4D97-AF65-F5344CB8AC3E}">
        <p14:creationId xmlns:p14="http://schemas.microsoft.com/office/powerpoint/2010/main" val="1136975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905000"/>
            <a:ext cx="6096000" cy="4419600"/>
          </a:xfrm>
        </p:spPr>
      </p:pic>
    </p:spTree>
    <p:extLst>
      <p:ext uri="{BB962C8B-B14F-4D97-AF65-F5344CB8AC3E}">
        <p14:creationId xmlns:p14="http://schemas.microsoft.com/office/powerpoint/2010/main" val="13745648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600200"/>
            <a:ext cx="4495800" cy="4800600"/>
          </a:xfrm>
        </p:spPr>
      </p:pic>
    </p:spTree>
    <p:extLst>
      <p:ext uri="{BB962C8B-B14F-4D97-AF65-F5344CB8AC3E}">
        <p14:creationId xmlns:p14="http://schemas.microsoft.com/office/powerpoint/2010/main" val="583453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828800"/>
            <a:ext cx="4876800" cy="4191000"/>
          </a:xfrm>
        </p:spPr>
      </p:pic>
    </p:spTree>
    <p:extLst>
      <p:ext uri="{BB962C8B-B14F-4D97-AF65-F5344CB8AC3E}">
        <p14:creationId xmlns:p14="http://schemas.microsoft.com/office/powerpoint/2010/main" val="18855211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062" y="2489200"/>
            <a:ext cx="5295900" cy="3530600"/>
          </a:xfrm>
        </p:spPr>
      </p:pic>
    </p:spTree>
    <p:extLst>
      <p:ext uri="{BB962C8B-B14F-4D97-AF65-F5344CB8AC3E}">
        <p14:creationId xmlns:p14="http://schemas.microsoft.com/office/powerpoint/2010/main" val="3698565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Understand the role of physical and occupational therapy in short-term medical relief efforts.</a:t>
            </a:r>
          </a:p>
          <a:p>
            <a:r>
              <a:rPr lang="en-US" dirty="0" smtClean="0"/>
              <a:t>Comprehend how appropriate use of  therapists will enhance the health care quality that is delivered in resource poor areas.</a:t>
            </a:r>
          </a:p>
          <a:p>
            <a:r>
              <a:rPr lang="en-US" dirty="0" smtClean="0"/>
              <a:t> Understand the process of  preparation for a short term therapy trip.</a:t>
            </a:r>
          </a:p>
          <a:p>
            <a:r>
              <a:rPr lang="en-US" dirty="0" smtClean="0"/>
              <a:t>Understand the dynamics of working with other medical professionals on a short term trip.</a:t>
            </a:r>
            <a:endParaRPr lang="en-US" dirty="0"/>
          </a:p>
        </p:txBody>
      </p:sp>
    </p:spTree>
    <p:extLst>
      <p:ext uri="{BB962C8B-B14F-4D97-AF65-F5344CB8AC3E}">
        <p14:creationId xmlns:p14="http://schemas.microsoft.com/office/powerpoint/2010/main" val="13540675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828800"/>
            <a:ext cx="6019800" cy="4419600"/>
          </a:xfrm>
        </p:spPr>
      </p:pic>
    </p:spTree>
    <p:extLst>
      <p:ext uri="{BB962C8B-B14F-4D97-AF65-F5344CB8AC3E}">
        <p14:creationId xmlns:p14="http://schemas.microsoft.com/office/powerpoint/2010/main" val="3685055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Appropriate Use of  Therapy</a:t>
            </a:r>
            <a:endParaRPr lang="en-US" dirty="0"/>
          </a:p>
        </p:txBody>
      </p:sp>
      <p:sp>
        <p:nvSpPr>
          <p:cNvPr id="3" name="Content Placeholder 2"/>
          <p:cNvSpPr>
            <a:spLocks noGrp="1"/>
          </p:cNvSpPr>
          <p:nvPr>
            <p:ph idx="1"/>
          </p:nvPr>
        </p:nvSpPr>
        <p:spPr/>
        <p:txBody>
          <a:bodyPr/>
          <a:lstStyle/>
          <a:p>
            <a:r>
              <a:rPr lang="en-US" dirty="0" smtClean="0"/>
              <a:t>Treatment of musculo-skeletal and neurological disorders with therapeutic exercise, manual therapy and functional rehabilitation</a:t>
            </a:r>
          </a:p>
          <a:p>
            <a:r>
              <a:rPr lang="en-US" dirty="0" smtClean="0"/>
              <a:t>Educate patients regarding the long term management of their condition.</a:t>
            </a:r>
          </a:p>
          <a:p>
            <a:r>
              <a:rPr lang="en-US" dirty="0" smtClean="0"/>
              <a:t>Train patients family members regarding the proper home programs and use of equipment</a:t>
            </a:r>
            <a:endParaRPr lang="en-US" dirty="0"/>
          </a:p>
        </p:txBody>
      </p:sp>
    </p:spTree>
    <p:extLst>
      <p:ext uri="{BB962C8B-B14F-4D97-AF65-F5344CB8AC3E}">
        <p14:creationId xmlns:p14="http://schemas.microsoft.com/office/powerpoint/2010/main" val="8635179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Appropriate use of  Therapy</a:t>
            </a:r>
            <a:endParaRPr lang="en-US" dirty="0"/>
          </a:p>
        </p:txBody>
      </p:sp>
      <p:sp>
        <p:nvSpPr>
          <p:cNvPr id="3" name="Content Placeholder 2"/>
          <p:cNvSpPr>
            <a:spLocks noGrp="1"/>
          </p:cNvSpPr>
          <p:nvPr>
            <p:ph idx="1"/>
          </p:nvPr>
        </p:nvSpPr>
        <p:spPr/>
        <p:txBody>
          <a:bodyPr>
            <a:normAutofit/>
          </a:bodyPr>
          <a:lstStyle/>
          <a:p>
            <a:r>
              <a:rPr lang="en-US" dirty="0" smtClean="0"/>
              <a:t>Types of patients that you might see on a short-term medical relief trip</a:t>
            </a:r>
          </a:p>
          <a:p>
            <a:pPr lvl="1"/>
            <a:r>
              <a:rPr lang="en-US" dirty="0" smtClean="0"/>
              <a:t>Musculo-skeletal conditions- spinal and extremity</a:t>
            </a:r>
          </a:p>
          <a:p>
            <a:pPr lvl="1"/>
            <a:r>
              <a:rPr lang="en-US" dirty="0" smtClean="0"/>
              <a:t>Neurological- Stroke, Parkinson’s, Spinal cord,</a:t>
            </a:r>
          </a:p>
          <a:p>
            <a:pPr lvl="1"/>
            <a:r>
              <a:rPr lang="en-US" dirty="0" smtClean="0"/>
              <a:t>Pediatrics- Cerebral Palsy, Developmental delay, Spina</a:t>
            </a:r>
            <a:r>
              <a:rPr lang="en-US" dirty="0"/>
              <a:t> </a:t>
            </a:r>
            <a:r>
              <a:rPr lang="en-US" dirty="0" smtClean="0"/>
              <a:t>Bifida</a:t>
            </a:r>
          </a:p>
          <a:p>
            <a:pPr lvl="1"/>
            <a:r>
              <a:rPr lang="en-US" dirty="0" smtClean="0"/>
              <a:t>Wound care- Amputees-  </a:t>
            </a:r>
          </a:p>
          <a:p>
            <a:pPr lvl="1"/>
            <a:r>
              <a:rPr lang="en-US" dirty="0" smtClean="0"/>
              <a:t>Unusual cases</a:t>
            </a:r>
            <a:endParaRPr lang="en-US" dirty="0"/>
          </a:p>
        </p:txBody>
      </p:sp>
    </p:spTree>
    <p:extLst>
      <p:ext uri="{BB962C8B-B14F-4D97-AF65-F5344CB8AC3E}">
        <p14:creationId xmlns:p14="http://schemas.microsoft.com/office/powerpoint/2010/main" val="10845210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Post-trip Responsibilities</a:t>
            </a:r>
            <a:endParaRPr lang="en-US" dirty="0"/>
          </a:p>
        </p:txBody>
      </p:sp>
      <p:sp>
        <p:nvSpPr>
          <p:cNvPr id="3" name="Content Placeholder 2"/>
          <p:cNvSpPr>
            <a:spLocks noGrp="1"/>
          </p:cNvSpPr>
          <p:nvPr>
            <p:ph idx="1"/>
          </p:nvPr>
        </p:nvSpPr>
        <p:spPr/>
        <p:txBody>
          <a:bodyPr>
            <a:normAutofit/>
          </a:bodyPr>
          <a:lstStyle/>
          <a:p>
            <a:r>
              <a:rPr lang="en-US" dirty="0" smtClean="0"/>
              <a:t>Seek feedback from therapists, team leaders, medical directors and other team members to enhance the effectiveness of future trips.</a:t>
            </a:r>
          </a:p>
          <a:p>
            <a:r>
              <a:rPr lang="en-US" dirty="0" smtClean="0"/>
              <a:t>Communicate with the Organizations leadership  regarding suggestions and experiences for improving therapist experience.</a:t>
            </a:r>
          </a:p>
          <a:p>
            <a:r>
              <a:rPr lang="en-US" dirty="0" smtClean="0"/>
              <a:t>Be available for future consultations regarding the effective follow up of in-country patients (email, social media, teleconferencing if available)</a:t>
            </a:r>
          </a:p>
          <a:p>
            <a:r>
              <a:rPr lang="en-US" dirty="0" smtClean="0"/>
              <a:t>Encourage team to read post trip devotions for reentry back to life and work at home.</a:t>
            </a:r>
          </a:p>
          <a:p>
            <a:endParaRPr lang="en-US" dirty="0"/>
          </a:p>
        </p:txBody>
      </p:sp>
    </p:spTree>
    <p:extLst>
      <p:ext uri="{BB962C8B-B14F-4D97-AF65-F5344CB8AC3E}">
        <p14:creationId xmlns:p14="http://schemas.microsoft.com/office/powerpoint/2010/main" val="41696038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Barriers </a:t>
            </a:r>
            <a:endParaRPr lang="en-US" dirty="0"/>
          </a:p>
        </p:txBody>
      </p:sp>
      <p:sp>
        <p:nvSpPr>
          <p:cNvPr id="3" name="Content Placeholder 2"/>
          <p:cNvSpPr>
            <a:spLocks noGrp="1"/>
          </p:cNvSpPr>
          <p:nvPr>
            <p:ph idx="1"/>
          </p:nvPr>
        </p:nvSpPr>
        <p:spPr/>
        <p:txBody>
          <a:bodyPr>
            <a:normAutofit/>
          </a:bodyPr>
          <a:lstStyle/>
          <a:p>
            <a:r>
              <a:rPr lang="en-US" dirty="0" smtClean="0"/>
              <a:t>Lack of understanding by the team leadership to understand how the PT fits into the trip and team.</a:t>
            </a:r>
          </a:p>
          <a:p>
            <a:r>
              <a:rPr lang="en-US" dirty="0" smtClean="0"/>
              <a:t>Lack of resources by the host group for handling the therapy equipment and supplies.</a:t>
            </a:r>
          </a:p>
          <a:p>
            <a:r>
              <a:rPr lang="en-US" dirty="0" smtClean="0"/>
              <a:t>The  Therapists lack of experience and confidence in fulfilling the responsibilities of the therapist </a:t>
            </a:r>
          </a:p>
          <a:p>
            <a:r>
              <a:rPr lang="en-US" dirty="0" smtClean="0"/>
              <a:t>Lack of willingness on behalf of the team members to assist in the securing of equipment and supplies.  </a:t>
            </a:r>
            <a:endParaRPr lang="en-US" dirty="0"/>
          </a:p>
        </p:txBody>
      </p:sp>
    </p:spTree>
    <p:extLst>
      <p:ext uri="{BB962C8B-B14F-4D97-AF65-F5344CB8AC3E}">
        <p14:creationId xmlns:p14="http://schemas.microsoft.com/office/powerpoint/2010/main" val="41438935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cont.</a:t>
            </a:r>
            <a:endParaRPr lang="en-US" dirty="0"/>
          </a:p>
        </p:txBody>
      </p:sp>
      <p:sp>
        <p:nvSpPr>
          <p:cNvPr id="3" name="Content Placeholder 2"/>
          <p:cNvSpPr>
            <a:spLocks noGrp="1"/>
          </p:cNvSpPr>
          <p:nvPr>
            <p:ph idx="1"/>
          </p:nvPr>
        </p:nvSpPr>
        <p:spPr/>
        <p:txBody>
          <a:bodyPr/>
          <a:lstStyle/>
          <a:p>
            <a:r>
              <a:rPr lang="en-US" dirty="0" smtClean="0"/>
              <a:t>Location and type of medical clinic </a:t>
            </a:r>
          </a:p>
          <a:p>
            <a:r>
              <a:rPr lang="en-US" dirty="0" smtClean="0"/>
              <a:t>Lack of understanding of the needs of potential patients before the trip.</a:t>
            </a:r>
            <a:endParaRPr lang="en-US" dirty="0"/>
          </a:p>
        </p:txBody>
      </p:sp>
    </p:spTree>
    <p:extLst>
      <p:ext uri="{BB962C8B-B14F-4D97-AF65-F5344CB8AC3E}">
        <p14:creationId xmlns:p14="http://schemas.microsoft.com/office/powerpoint/2010/main" val="31357234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normAutofit/>
          </a:bodyPr>
          <a:lstStyle/>
          <a:p>
            <a:r>
              <a:rPr lang="en-US" dirty="0" smtClean="0"/>
              <a:t>The need is significant and therapists on short term  trips can offer permanent help  for patients.</a:t>
            </a:r>
          </a:p>
          <a:p>
            <a:r>
              <a:rPr lang="en-US" dirty="0" smtClean="0"/>
              <a:t>Donated therapy supplies and equipment are readily accessible </a:t>
            </a:r>
          </a:p>
          <a:p>
            <a:r>
              <a:rPr lang="en-US" dirty="0" smtClean="0"/>
              <a:t>Therapists serve an important part of a short term medical trip being the expert  for treatment of musculo-skeletal disorders</a:t>
            </a:r>
          </a:p>
          <a:p>
            <a:r>
              <a:rPr lang="en-US" dirty="0" smtClean="0"/>
              <a:t>The earlier you start the better.</a:t>
            </a:r>
            <a:endParaRPr lang="en-US" dirty="0"/>
          </a:p>
        </p:txBody>
      </p:sp>
    </p:spTree>
    <p:extLst>
      <p:ext uri="{BB962C8B-B14F-4D97-AF65-F5344CB8AC3E}">
        <p14:creationId xmlns:p14="http://schemas.microsoft.com/office/powerpoint/2010/main" val="20907890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3279" y="2489200"/>
            <a:ext cx="4707466" cy="3530600"/>
          </a:xfrm>
        </p:spPr>
      </p:pic>
    </p:spTree>
    <p:extLst>
      <p:ext uri="{BB962C8B-B14F-4D97-AF65-F5344CB8AC3E}">
        <p14:creationId xmlns:p14="http://schemas.microsoft.com/office/powerpoint/2010/main" val="2192256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3037" y="2489200"/>
            <a:ext cx="2647950" cy="3530600"/>
          </a:xfrm>
        </p:spPr>
      </p:pic>
    </p:spTree>
    <p:extLst>
      <p:ext uri="{BB962C8B-B14F-4D97-AF65-F5344CB8AC3E}">
        <p14:creationId xmlns:p14="http://schemas.microsoft.com/office/powerpoint/2010/main" val="24678206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Puerto Plata DR 2012</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0146" y="2489200"/>
            <a:ext cx="2353733" cy="3530600"/>
          </a:xfrm>
        </p:spPr>
      </p:pic>
    </p:spTree>
    <p:extLst>
      <p:ext uri="{BB962C8B-B14F-4D97-AF65-F5344CB8AC3E}">
        <p14:creationId xmlns:p14="http://schemas.microsoft.com/office/powerpoint/2010/main" val="1683156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Participants will be presented with:</a:t>
            </a:r>
          </a:p>
          <a:p>
            <a:pPr lvl="1"/>
            <a:r>
              <a:rPr lang="en-US" sz="1800" dirty="0" smtClean="0"/>
              <a:t>Ideas and options for securing  and transporting therapy supplies and equipment</a:t>
            </a:r>
          </a:p>
          <a:p>
            <a:pPr lvl="1"/>
            <a:r>
              <a:rPr lang="en-US" sz="1800" dirty="0" smtClean="0"/>
              <a:t>Expectations of working in multi-disciplinary clinic on a short term trip</a:t>
            </a:r>
          </a:p>
          <a:p>
            <a:pPr lvl="1"/>
            <a:r>
              <a:rPr lang="en-US" sz="1800" dirty="0" smtClean="0"/>
              <a:t>Working conditions and patient types.</a:t>
            </a:r>
          </a:p>
          <a:p>
            <a:pPr lvl="1"/>
            <a:r>
              <a:rPr lang="en-US" sz="1800" dirty="0" smtClean="0"/>
              <a:t>Identifying differing types of trips and specific needs for each trip</a:t>
            </a:r>
            <a:endParaRPr lang="en-US" sz="1800" dirty="0"/>
          </a:p>
        </p:txBody>
      </p:sp>
    </p:spTree>
    <p:extLst>
      <p:ext uri="{BB962C8B-B14F-4D97-AF65-F5344CB8AC3E}">
        <p14:creationId xmlns:p14="http://schemas.microsoft.com/office/powerpoint/2010/main" val="3797466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2013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412" y="3035300"/>
            <a:ext cx="3251200" cy="2438400"/>
          </a:xfrm>
        </p:spPr>
      </p:pic>
    </p:spTree>
    <p:extLst>
      <p:ext uri="{BB962C8B-B14F-4D97-AF65-F5344CB8AC3E}">
        <p14:creationId xmlns:p14="http://schemas.microsoft.com/office/powerpoint/2010/main" val="11660546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a:bodyPr>
          <a:lstStyle/>
          <a:p>
            <a:r>
              <a:rPr lang="en-US" dirty="0" smtClean="0"/>
              <a:t>Questions??</a:t>
            </a:r>
          </a:p>
          <a:p>
            <a:endParaRPr lang="en-US" dirty="0"/>
          </a:p>
          <a:p>
            <a:endParaRPr lang="en-US" dirty="0" smtClean="0"/>
          </a:p>
          <a:p>
            <a:r>
              <a:rPr lang="en-US" dirty="0" smtClean="0"/>
              <a:t>Comments!!!</a:t>
            </a:r>
          </a:p>
          <a:p>
            <a:endParaRPr lang="en-US" dirty="0"/>
          </a:p>
          <a:p>
            <a:r>
              <a:rPr lang="en-US" dirty="0" smtClean="0"/>
              <a:t>Rick Schurman PT Cert MDT </a:t>
            </a:r>
          </a:p>
          <a:p>
            <a:r>
              <a:rPr lang="en-US" dirty="0" smtClean="0">
                <a:hlinkClick r:id="rId2"/>
              </a:rPr>
              <a:t>rick.schurman@gmail.com</a:t>
            </a:r>
            <a:endParaRPr lang="en-US" dirty="0" smtClean="0"/>
          </a:p>
          <a:p>
            <a:r>
              <a:rPr lang="en-US" dirty="0" smtClean="0"/>
              <a:t>920-627-7633</a:t>
            </a:r>
            <a:endParaRPr lang="en-US" dirty="0"/>
          </a:p>
        </p:txBody>
      </p:sp>
    </p:spTree>
    <p:extLst>
      <p:ext uri="{BB962C8B-B14F-4D97-AF65-F5344CB8AC3E}">
        <p14:creationId xmlns:p14="http://schemas.microsoft.com/office/powerpoint/2010/main" val="4288814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to answer first</a:t>
            </a:r>
            <a:endParaRPr lang="en-US" dirty="0"/>
          </a:p>
        </p:txBody>
      </p:sp>
      <p:sp>
        <p:nvSpPr>
          <p:cNvPr id="3" name="Content Placeholder 2"/>
          <p:cNvSpPr>
            <a:spLocks noGrp="1"/>
          </p:cNvSpPr>
          <p:nvPr>
            <p:ph idx="1"/>
          </p:nvPr>
        </p:nvSpPr>
        <p:spPr/>
        <p:txBody>
          <a:bodyPr/>
          <a:lstStyle/>
          <a:p>
            <a:r>
              <a:rPr lang="en-US" dirty="0" smtClean="0"/>
              <a:t>Choosing an organization</a:t>
            </a:r>
          </a:p>
          <a:p>
            <a:pPr lvl="1"/>
            <a:r>
              <a:rPr lang="en-US" dirty="0" smtClean="0"/>
              <a:t>Doctrinal statement – Do you in general agree with the organizations belief system</a:t>
            </a:r>
          </a:p>
          <a:p>
            <a:pPr lvl="1"/>
            <a:r>
              <a:rPr lang="en-US" dirty="0" smtClean="0"/>
              <a:t>Evangelistic approach- Is there a  strong component of the trip that will be sharing the gospel</a:t>
            </a:r>
          </a:p>
          <a:p>
            <a:pPr lvl="1"/>
            <a:r>
              <a:rPr lang="en-US" dirty="0" smtClean="0"/>
              <a:t>Clinic model- How is the therapist used in the way the clinic is run.</a:t>
            </a:r>
          </a:p>
          <a:p>
            <a:pPr lvl="1"/>
            <a:endParaRPr lang="en-US" dirty="0"/>
          </a:p>
        </p:txBody>
      </p:sp>
    </p:spTree>
    <p:extLst>
      <p:ext uri="{BB962C8B-B14F-4D97-AF65-F5344CB8AC3E}">
        <p14:creationId xmlns:p14="http://schemas.microsoft.com/office/powerpoint/2010/main" val="3860386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components to consider.</a:t>
            </a:r>
            <a:endParaRPr lang="en-US" dirty="0"/>
          </a:p>
        </p:txBody>
      </p:sp>
      <p:sp>
        <p:nvSpPr>
          <p:cNvPr id="3" name="Content Placeholder 2"/>
          <p:cNvSpPr>
            <a:spLocks noGrp="1"/>
          </p:cNvSpPr>
          <p:nvPr>
            <p:ph idx="1"/>
          </p:nvPr>
        </p:nvSpPr>
        <p:spPr/>
        <p:txBody>
          <a:bodyPr/>
          <a:lstStyle/>
          <a:p>
            <a:r>
              <a:rPr lang="en-US" dirty="0" smtClean="0"/>
              <a:t>Will this clinic model allow me to practice my specialty to benefit as many patients as possible?</a:t>
            </a:r>
          </a:p>
          <a:p>
            <a:r>
              <a:rPr lang="en-US" dirty="0" smtClean="0"/>
              <a:t>Is there a strong plan for sharing the gospel that is the most efficient in time spent?</a:t>
            </a:r>
          </a:p>
          <a:p>
            <a:r>
              <a:rPr lang="en-US" dirty="0" smtClean="0"/>
              <a:t>Is there a strong partnership with a local church or ministry that allows for spiritual and medical follow up?</a:t>
            </a:r>
          </a:p>
          <a:p>
            <a:endParaRPr lang="en-US" dirty="0"/>
          </a:p>
        </p:txBody>
      </p:sp>
    </p:spTree>
    <p:extLst>
      <p:ext uri="{BB962C8B-B14F-4D97-AF65-F5344CB8AC3E}">
        <p14:creationId xmlns:p14="http://schemas.microsoft.com/office/powerpoint/2010/main" val="95243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Role of the  Therapist </a:t>
            </a:r>
            <a:endParaRPr lang="en-US" dirty="0"/>
          </a:p>
        </p:txBody>
      </p:sp>
      <p:sp>
        <p:nvSpPr>
          <p:cNvPr id="3" name="Content Placeholder 2"/>
          <p:cNvSpPr>
            <a:spLocks noGrp="1"/>
          </p:cNvSpPr>
          <p:nvPr>
            <p:ph idx="1"/>
          </p:nvPr>
        </p:nvSpPr>
        <p:spPr/>
        <p:txBody>
          <a:bodyPr>
            <a:normAutofit/>
          </a:bodyPr>
          <a:lstStyle/>
          <a:p>
            <a:r>
              <a:rPr lang="en-US" dirty="0" smtClean="0"/>
              <a:t>The therapist is to be part of the team of leaders to take responsibility for musculo-skeletal and neurological disorders </a:t>
            </a:r>
          </a:p>
          <a:p>
            <a:r>
              <a:rPr lang="en-US" dirty="0" smtClean="0"/>
              <a:t>The therapist  organizes the team for those taking therapy supplies and equipment.</a:t>
            </a:r>
          </a:p>
          <a:p>
            <a:r>
              <a:rPr lang="en-US" dirty="0" smtClean="0"/>
              <a:t>The therapy equipment includes wheelchairs, crutches, walkers and canes.  Supplies includes all other therapy items ( braces, bands, exercise tools) </a:t>
            </a:r>
          </a:p>
          <a:p>
            <a:r>
              <a:rPr lang="en-US" dirty="0" smtClean="0"/>
              <a:t>The  therapist’s responsibilities will depend on the number of therapists on the team and their experience </a:t>
            </a:r>
          </a:p>
          <a:p>
            <a:endParaRPr lang="en-US" dirty="0"/>
          </a:p>
        </p:txBody>
      </p:sp>
    </p:spTree>
    <p:extLst>
      <p:ext uri="{BB962C8B-B14F-4D97-AF65-F5344CB8AC3E}">
        <p14:creationId xmlns:p14="http://schemas.microsoft.com/office/powerpoint/2010/main" val="2899933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the Physical or Occupational Therapist</a:t>
            </a:r>
            <a:endParaRPr lang="en-US" dirty="0"/>
          </a:p>
        </p:txBody>
      </p:sp>
      <p:sp>
        <p:nvSpPr>
          <p:cNvPr id="3" name="Content Placeholder 2"/>
          <p:cNvSpPr>
            <a:spLocks noGrp="1"/>
          </p:cNvSpPr>
          <p:nvPr>
            <p:ph idx="1"/>
          </p:nvPr>
        </p:nvSpPr>
        <p:spPr/>
        <p:txBody>
          <a:bodyPr/>
          <a:lstStyle/>
          <a:p>
            <a:r>
              <a:rPr lang="en-US" dirty="0" smtClean="0"/>
              <a:t>To determine with the Team Leader the way the therapist(s) will be utilized on the trip and in the clinic</a:t>
            </a:r>
          </a:p>
          <a:p>
            <a:r>
              <a:rPr lang="en-US" dirty="0" smtClean="0"/>
              <a:t>Take into account the country , culture and location  of the clinic. </a:t>
            </a:r>
          </a:p>
          <a:p>
            <a:r>
              <a:rPr lang="en-US" dirty="0" smtClean="0"/>
              <a:t>Determine with the team leader and medical director how the therapists will function ( with or without referral) </a:t>
            </a:r>
            <a:endParaRPr lang="en-US" dirty="0"/>
          </a:p>
        </p:txBody>
      </p:sp>
    </p:spTree>
    <p:extLst>
      <p:ext uri="{BB962C8B-B14F-4D97-AF65-F5344CB8AC3E}">
        <p14:creationId xmlns:p14="http://schemas.microsoft.com/office/powerpoint/2010/main" val="3843065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1452</TotalTime>
  <Words>1333</Words>
  <Application>Microsoft Office PowerPoint</Application>
  <PresentationFormat>On-screen Show (4:3)</PresentationFormat>
  <Paragraphs>173</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Ion Boardroom</vt:lpstr>
      <vt:lpstr>GMHC – Preparing for and working in a Therapy Clinic – Short Term</vt:lpstr>
      <vt:lpstr>Rick Schurman PT Cert MDT</vt:lpstr>
      <vt:lpstr>Problem</vt:lpstr>
      <vt:lpstr>Objectives</vt:lpstr>
      <vt:lpstr>Objectives</vt:lpstr>
      <vt:lpstr>Questions to answer first</vt:lpstr>
      <vt:lpstr>Three components to consider.</vt:lpstr>
      <vt:lpstr>Role of the  Therapist </vt:lpstr>
      <vt:lpstr>Role of the Physical or Occupational Therapist</vt:lpstr>
      <vt:lpstr>Pre-trip Assistance</vt:lpstr>
      <vt:lpstr>Pre- Trip -PT Equipment</vt:lpstr>
      <vt:lpstr>Securing  Therapy supplies and equipment</vt:lpstr>
      <vt:lpstr>Wrapping a Wheelchair-leg rest in the seat</vt:lpstr>
      <vt:lpstr>Wrapping a wheelchair- bubble wrap</vt:lpstr>
      <vt:lpstr>Wrapping a wheelchair -Cover everything except the wheels</vt:lpstr>
      <vt:lpstr>Wrapping a wheelchair-</vt:lpstr>
      <vt:lpstr>Wheelchair – step by step</vt:lpstr>
      <vt:lpstr>Walkers</vt:lpstr>
      <vt:lpstr>Wrapping Walkers</vt:lpstr>
      <vt:lpstr>Wrapping Walkers</vt:lpstr>
      <vt:lpstr>Wrapping walkers</vt:lpstr>
      <vt:lpstr>Wrapping walkers</vt:lpstr>
      <vt:lpstr>Wrapping walkers</vt:lpstr>
      <vt:lpstr>Walkers- step by step</vt:lpstr>
      <vt:lpstr>Crutches , canes and other items.</vt:lpstr>
      <vt:lpstr>Other Therapy Supplies</vt:lpstr>
      <vt:lpstr>Personal items for the clinic</vt:lpstr>
      <vt:lpstr>On site -Lead Physical Therapist </vt:lpstr>
      <vt:lpstr>Onsite- Physical Therapist</vt:lpstr>
      <vt:lpstr>On site clinic</vt:lpstr>
      <vt:lpstr>Donated Wheelchairs</vt:lpstr>
      <vt:lpstr>Donated Assistive Devices</vt:lpstr>
      <vt:lpstr>Donated Therapy Supplies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Appropriate Use of  Therapy</vt:lpstr>
      <vt:lpstr>Appropriate use of  Therapy</vt:lpstr>
      <vt:lpstr>Post-trip Responsibilities</vt:lpstr>
      <vt:lpstr>Potential Barriers </vt:lpstr>
      <vt:lpstr>Barriers cont.</vt:lpstr>
      <vt:lpstr>Conclusion </vt:lpstr>
      <vt:lpstr>Stories</vt:lpstr>
      <vt:lpstr>Stories</vt:lpstr>
      <vt:lpstr>Puerto Plata DR 2012</vt:lpstr>
      <vt:lpstr>DR 2013</vt:lpstr>
      <vt:lpstr>Thank you.</vt:lpstr>
    </vt:vector>
  </TitlesOfParts>
  <Company>Quad/Graphics,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schurman</dc:creator>
  <cp:lastModifiedBy>Rick</cp:lastModifiedBy>
  <cp:revision>96</cp:revision>
  <dcterms:created xsi:type="dcterms:W3CDTF">2013-11-19T13:08:43Z</dcterms:created>
  <dcterms:modified xsi:type="dcterms:W3CDTF">2014-11-05T00:29:08Z</dcterms:modified>
</cp:coreProperties>
</file>